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dp" ContentType="image/vnd.ms-photo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</p:sldMasterIdLst>
  <p:notesMasterIdLst>
    <p:notesMasterId r:id="rId5"/>
  </p:notesMasterIdLst>
  <p:sldIdLst>
    <p:sldId id="257" r:id="rId4"/>
    <p:sldId id="352" r:id="rId6"/>
    <p:sldId id="389" r:id="rId7"/>
    <p:sldId id="390" r:id="rId8"/>
    <p:sldId id="391" r:id="rId9"/>
    <p:sldId id="392" r:id="rId10"/>
    <p:sldId id="393" r:id="rId11"/>
    <p:sldId id="437" r:id="rId12"/>
    <p:sldId id="438" r:id="rId13"/>
    <p:sldId id="396" r:id="rId14"/>
    <p:sldId id="397" r:id="rId15"/>
    <p:sldId id="398" r:id="rId16"/>
    <p:sldId id="399" r:id="rId17"/>
    <p:sldId id="440" r:id="rId18"/>
    <p:sldId id="441" r:id="rId19"/>
    <p:sldId id="401" r:id="rId20"/>
    <p:sldId id="420" r:id="rId21"/>
    <p:sldId id="402" r:id="rId22"/>
    <p:sldId id="403" r:id="rId23"/>
    <p:sldId id="404" r:id="rId24"/>
    <p:sldId id="405" r:id="rId25"/>
    <p:sldId id="406" r:id="rId26"/>
    <p:sldId id="407" r:id="rId27"/>
    <p:sldId id="408" r:id="rId28"/>
    <p:sldId id="409" r:id="rId29"/>
    <p:sldId id="410" r:id="rId30"/>
    <p:sldId id="421" r:id="rId31"/>
    <p:sldId id="422" r:id="rId32"/>
    <p:sldId id="443" r:id="rId33"/>
    <p:sldId id="442" r:id="rId34"/>
    <p:sldId id="444" r:id="rId35"/>
    <p:sldId id="424" r:id="rId36"/>
    <p:sldId id="446" r:id="rId37"/>
    <p:sldId id="445" r:id="rId38"/>
    <p:sldId id="275" r:id="rId39"/>
    <p:sldId id="387" r:id="rId40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1651" autoAdjust="0"/>
  </p:normalViewPr>
  <p:slideViewPr>
    <p:cSldViewPr snapToGrid="0" snapToObjects="1">
      <p:cViewPr>
        <p:scale>
          <a:sx n="70" d="100"/>
          <a:sy n="70" d="100"/>
        </p:scale>
        <p:origin x="-444" y="-282"/>
      </p:cViewPr>
      <p:guideLst>
        <p:guide orient="horz" pos="1687"/>
        <p:guide pos="28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4CFA6E-C505-4934-AE97-253911F32D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84BF93-2CAD-4DCC-B6CC-ABFAA530FED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84BF93-2CAD-4DCC-B6CC-ABFAA530FE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探讨 讨论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F2DF2-7001-4D33-8406-1F5BF3475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探讨 讨论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F2DF2-7001-4D33-8406-1F5BF3475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探讨 讨论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F2DF2-7001-4D33-8406-1F5BF3475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探讨 讨论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F2DF2-7001-4D33-8406-1F5BF3475E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38E6-E906-4F92-996E-008D3C1AE5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38E6-E906-4F92-996E-008D3C1AE5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38E6-E906-4F92-996E-008D3C1AE5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0" Type="http://schemas.openxmlformats.org/officeDocument/2006/relationships/image" Target="../media/image19.png"/><Relationship Id="rId2" Type="http://schemas.openxmlformats.org/officeDocument/2006/relationships/image" Target="../media/image1.jpeg"/><Relationship Id="rId19" Type="http://schemas.openxmlformats.org/officeDocument/2006/relationships/image" Target="../media/image18.png"/><Relationship Id="rId18" Type="http://schemas.openxmlformats.org/officeDocument/2006/relationships/image" Target="../media/image17.png"/><Relationship Id="rId17" Type="http://schemas.openxmlformats.org/officeDocument/2006/relationships/image" Target="../media/image16.png"/><Relationship Id="rId16" Type="http://schemas.openxmlformats.org/officeDocument/2006/relationships/image" Target="../media/image15.png"/><Relationship Id="rId15" Type="http://schemas.openxmlformats.org/officeDocument/2006/relationships/image" Target="../media/image14.png"/><Relationship Id="rId14" Type="http://schemas.openxmlformats.org/officeDocument/2006/relationships/image" Target="../media/image13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1.png"/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0" Type="http://schemas.openxmlformats.org/officeDocument/2006/relationships/image" Target="../media/image19.png"/><Relationship Id="rId2" Type="http://schemas.openxmlformats.org/officeDocument/2006/relationships/image" Target="../media/image1.jpeg"/><Relationship Id="rId19" Type="http://schemas.openxmlformats.org/officeDocument/2006/relationships/image" Target="../media/image18.png"/><Relationship Id="rId18" Type="http://schemas.openxmlformats.org/officeDocument/2006/relationships/image" Target="../media/image17.png"/><Relationship Id="rId17" Type="http://schemas.openxmlformats.org/officeDocument/2006/relationships/image" Target="../media/image16.png"/><Relationship Id="rId16" Type="http://schemas.openxmlformats.org/officeDocument/2006/relationships/image" Target="../media/image15.png"/><Relationship Id="rId15" Type="http://schemas.openxmlformats.org/officeDocument/2006/relationships/image" Target="../media/image14.png"/><Relationship Id="rId14" Type="http://schemas.openxmlformats.org/officeDocument/2006/relationships/image" Target="../media/image13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0" Type="http://schemas.openxmlformats.org/officeDocument/2006/relationships/image" Target="../media/image19.png"/><Relationship Id="rId2" Type="http://schemas.openxmlformats.org/officeDocument/2006/relationships/image" Target="../media/image1.jpeg"/><Relationship Id="rId19" Type="http://schemas.openxmlformats.org/officeDocument/2006/relationships/image" Target="../media/image18.png"/><Relationship Id="rId18" Type="http://schemas.openxmlformats.org/officeDocument/2006/relationships/image" Target="../media/image17.png"/><Relationship Id="rId17" Type="http://schemas.openxmlformats.org/officeDocument/2006/relationships/image" Target="../media/image16.png"/><Relationship Id="rId16" Type="http://schemas.openxmlformats.org/officeDocument/2006/relationships/image" Target="../media/image15.png"/><Relationship Id="rId15" Type="http://schemas.openxmlformats.org/officeDocument/2006/relationships/image" Target="../media/image14.png"/><Relationship Id="rId14" Type="http://schemas.openxmlformats.org/officeDocument/2006/relationships/image" Target="../media/image13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5" Type="http://schemas.openxmlformats.org/officeDocument/2006/relationships/image" Target="../media/image25.jpe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6" Type="http://schemas.openxmlformats.org/officeDocument/2006/relationships/image" Target="../media/image35.jpeg"/><Relationship Id="rId5" Type="http://schemas.openxmlformats.org/officeDocument/2006/relationships/image" Target="../media/image23.png"/><Relationship Id="rId4" Type="http://schemas.openxmlformats.org/officeDocument/2006/relationships/image" Target="../media/image34.png"/><Relationship Id="rId3" Type="http://schemas.openxmlformats.org/officeDocument/2006/relationships/image" Target="../media/image22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1" Type="http://schemas.openxmlformats.org/officeDocument/2006/relationships/image" Target="../media/image36.jpeg"/><Relationship Id="rId20" Type="http://schemas.openxmlformats.org/officeDocument/2006/relationships/image" Target="../media/image19.png"/><Relationship Id="rId2" Type="http://schemas.openxmlformats.org/officeDocument/2006/relationships/image" Target="../media/image24.jpeg"/><Relationship Id="rId19" Type="http://schemas.openxmlformats.org/officeDocument/2006/relationships/image" Target="../media/image18.png"/><Relationship Id="rId18" Type="http://schemas.openxmlformats.org/officeDocument/2006/relationships/image" Target="../media/image17.png"/><Relationship Id="rId17" Type="http://schemas.openxmlformats.org/officeDocument/2006/relationships/image" Target="../media/image16.png"/><Relationship Id="rId16" Type="http://schemas.openxmlformats.org/officeDocument/2006/relationships/image" Target="../media/image15.png"/><Relationship Id="rId15" Type="http://schemas.openxmlformats.org/officeDocument/2006/relationships/image" Target="../media/image14.png"/><Relationship Id="rId14" Type="http://schemas.openxmlformats.org/officeDocument/2006/relationships/image" Target="../media/image13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3111-8684-4483-832D-AACC234B8E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DADE-A9E9-48DE-993E-7B2011A645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3111-8684-4483-832D-AACC234B8E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DADE-A9E9-48DE-993E-7B2011A645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3111-8684-4483-832D-AACC234B8E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DADE-A9E9-48DE-993E-7B2011A645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 bwMode="auto"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4436" y="1532476"/>
            <a:ext cx="6542825" cy="1185722"/>
          </a:xfrm>
        </p:spPr>
        <p:txBody>
          <a:bodyPr anchor="b"/>
          <a:lstStyle>
            <a:lvl1pPr marL="0" indent="-457200" algn="l">
              <a:defRPr sz="6000" baseline="0"/>
            </a:lvl1pPr>
          </a:lstStyle>
          <a:p>
            <a:r>
              <a:rPr lang="en-US" dirty="0" smtClean="0"/>
              <a:t>Click to edit text, two lines maximum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2174" y="3044750"/>
            <a:ext cx="6531917" cy="342408"/>
          </a:xfrm>
        </p:spPr>
        <p:txBody>
          <a:bodyPr wrap="square" anchor="b">
            <a:noAutofit/>
          </a:bodyPr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subtitle placeholder</a:t>
            </a:r>
            <a:endParaRPr lang="en-US" dirty="0"/>
          </a:p>
        </p:txBody>
      </p:sp>
      <p:sp>
        <p:nvSpPr>
          <p:cNvPr id="114" name="Text Placeholder 113"/>
          <p:cNvSpPr>
            <a:spLocks noGrp="1"/>
          </p:cNvSpPr>
          <p:nvPr>
            <p:ph type="body" sz="quarter" idx="10"/>
          </p:nvPr>
        </p:nvSpPr>
        <p:spPr>
          <a:xfrm>
            <a:off x="425749" y="3599261"/>
            <a:ext cx="4805949" cy="385763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341630" indent="0">
              <a:buNone/>
              <a:defRPr sz="1400"/>
            </a:lvl2pPr>
            <a:lvl3pPr marL="679450" indent="0">
              <a:buNone/>
              <a:defRPr sz="1200"/>
            </a:lvl3pPr>
            <a:lvl4pPr marL="966470" indent="0">
              <a:buNone/>
              <a:defRPr sz="1100"/>
            </a:lvl4pPr>
            <a:lvl5pPr marL="1146175" indent="0">
              <a:buNone/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9" name="Rectangle 48"/>
          <p:cNvSpPr/>
          <p:nvPr userDrawn="1"/>
        </p:nvSpPr>
        <p:spPr bwMode="black">
          <a:xfrm>
            <a:off x="447031" y="3418286"/>
            <a:ext cx="823262" cy="800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1026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33" y="4101082"/>
            <a:ext cx="233915" cy="23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371" y="4101082"/>
            <a:ext cx="233915" cy="23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412" y="4101082"/>
            <a:ext cx="233915" cy="23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047" y="4101082"/>
            <a:ext cx="233915" cy="23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385" y="4101082"/>
            <a:ext cx="233915" cy="23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425" y="4101082"/>
            <a:ext cx="233915" cy="23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466" y="4101082"/>
            <a:ext cx="233915" cy="23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399" y="4101082"/>
            <a:ext cx="233915" cy="23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737" y="4101082"/>
            <a:ext cx="233915" cy="23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784" y="4101082"/>
            <a:ext cx="233915" cy="23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14"/>
          <p:cNvGrpSpPr/>
          <p:nvPr userDrawn="1"/>
        </p:nvGrpSpPr>
        <p:grpSpPr>
          <a:xfrm>
            <a:off x="1518449" y="4101081"/>
            <a:ext cx="233172" cy="233172"/>
            <a:chOff x="2024598" y="5468108"/>
            <a:chExt cx="310896" cy="310896"/>
          </a:xfrm>
        </p:grpSpPr>
        <p:sp>
          <p:nvSpPr>
            <p:cNvPr id="51" name="Oval 50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 smtClean="0">
                <a:solidFill>
                  <a:prstClr val="white"/>
                </a:solidFill>
              </a:endParaRPr>
            </a:p>
          </p:txBody>
        </p:sp>
        <p:pic>
          <p:nvPicPr>
            <p:cNvPr id="52" name="Picture 51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5" name="Group 12"/>
          <p:cNvGrpSpPr/>
          <p:nvPr userDrawn="1"/>
        </p:nvGrpSpPr>
        <p:grpSpPr>
          <a:xfrm>
            <a:off x="2321085" y="4101081"/>
            <a:ext cx="233172" cy="233172"/>
            <a:chOff x="3094779" y="5468108"/>
            <a:chExt cx="310896" cy="310896"/>
          </a:xfrm>
        </p:grpSpPr>
        <p:sp>
          <p:nvSpPr>
            <p:cNvPr id="57" name="Oval 5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 smtClean="0">
                <a:solidFill>
                  <a:prstClr val="white"/>
                </a:solidFill>
              </a:endParaRPr>
            </a:p>
          </p:txBody>
        </p:sp>
        <p:pic>
          <p:nvPicPr>
            <p:cNvPr id="71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7" name="Group 15"/>
          <p:cNvGrpSpPr/>
          <p:nvPr userDrawn="1"/>
        </p:nvGrpSpPr>
        <p:grpSpPr>
          <a:xfrm>
            <a:off x="715071" y="4101081"/>
            <a:ext cx="233172" cy="233172"/>
            <a:chOff x="953427" y="5468108"/>
            <a:chExt cx="310896" cy="310896"/>
          </a:xfrm>
        </p:grpSpPr>
        <p:sp>
          <p:nvSpPr>
            <p:cNvPr id="6" name="Oval 5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 smtClean="0">
                <a:solidFill>
                  <a:prstClr val="white"/>
                </a:solidFill>
              </a:endParaRPr>
            </a:p>
          </p:txBody>
        </p:sp>
        <p:pic>
          <p:nvPicPr>
            <p:cNvPr id="72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8" name="Group 13"/>
          <p:cNvGrpSpPr/>
          <p:nvPr userDrawn="1"/>
        </p:nvGrpSpPr>
        <p:grpSpPr>
          <a:xfrm>
            <a:off x="1766871" y="4082206"/>
            <a:ext cx="274320" cy="274320"/>
            <a:chOff x="2355828" y="5442941"/>
            <a:chExt cx="365760" cy="365760"/>
          </a:xfrm>
        </p:grpSpPr>
        <p:sp>
          <p:nvSpPr>
            <p:cNvPr id="54" name="Oval 53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 smtClean="0">
                <a:solidFill>
                  <a:prstClr val="white"/>
                </a:solidFill>
              </a:endParaRPr>
            </a:p>
          </p:txBody>
        </p:sp>
        <p:pic>
          <p:nvPicPr>
            <p:cNvPr id="73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9" name="Group 9"/>
          <p:cNvGrpSpPr/>
          <p:nvPr userDrawn="1"/>
        </p:nvGrpSpPr>
        <p:grpSpPr>
          <a:xfrm>
            <a:off x="3927098" y="4101081"/>
            <a:ext cx="233172" cy="233172"/>
            <a:chOff x="5236131" y="5468108"/>
            <a:chExt cx="310896" cy="310896"/>
          </a:xfrm>
        </p:grpSpPr>
        <p:sp>
          <p:nvSpPr>
            <p:cNvPr id="66" name="Oval 6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 smtClean="0">
                <a:solidFill>
                  <a:prstClr val="white"/>
                </a:solidFill>
              </a:endParaRPr>
            </a:p>
          </p:txBody>
        </p:sp>
        <p:pic>
          <p:nvPicPr>
            <p:cNvPr id="74" name="Picture 73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10" name="Group 11"/>
          <p:cNvGrpSpPr/>
          <p:nvPr userDrawn="1"/>
        </p:nvGrpSpPr>
        <p:grpSpPr>
          <a:xfrm>
            <a:off x="3392503" y="4101081"/>
            <a:ext cx="233172" cy="233172"/>
            <a:chOff x="4523337" y="5468108"/>
            <a:chExt cx="310896" cy="310896"/>
          </a:xfrm>
        </p:grpSpPr>
        <p:sp>
          <p:nvSpPr>
            <p:cNvPr id="60" name="Oval 59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 smtClean="0">
                <a:solidFill>
                  <a:prstClr val="white"/>
                </a:solidFill>
              </a:endParaRPr>
            </a:p>
          </p:txBody>
        </p:sp>
        <p:pic>
          <p:nvPicPr>
            <p:cNvPr id="75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11" name="Group 10"/>
          <p:cNvGrpSpPr/>
          <p:nvPr userDrawn="1"/>
        </p:nvGrpSpPr>
        <p:grpSpPr>
          <a:xfrm>
            <a:off x="3659801" y="4101081"/>
            <a:ext cx="233172" cy="233172"/>
            <a:chOff x="4879734" y="5468108"/>
            <a:chExt cx="310896" cy="310896"/>
          </a:xfrm>
        </p:grpSpPr>
        <p:sp>
          <p:nvSpPr>
            <p:cNvPr id="63" name="Oval 6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 smtClean="0">
                <a:solidFill>
                  <a:prstClr val="white"/>
                </a:solidFill>
              </a:endParaRPr>
            </a:p>
          </p:txBody>
        </p:sp>
        <p:pic>
          <p:nvPicPr>
            <p:cNvPr id="76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12" name="Group 8"/>
          <p:cNvGrpSpPr/>
          <p:nvPr userDrawn="1"/>
        </p:nvGrpSpPr>
        <p:grpSpPr>
          <a:xfrm>
            <a:off x="4462437" y="4101081"/>
            <a:ext cx="233172" cy="233172"/>
            <a:chOff x="5949915" y="5468108"/>
            <a:chExt cx="310896" cy="310896"/>
          </a:xfrm>
        </p:grpSpPr>
        <p:sp>
          <p:nvSpPr>
            <p:cNvPr id="69" name="Oval 6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 smtClean="0">
                <a:solidFill>
                  <a:prstClr val="white"/>
                </a:solidFill>
              </a:endParaRPr>
            </a:p>
          </p:txBody>
        </p:sp>
        <p:pic>
          <p:nvPicPr>
            <p:cNvPr id="77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cxnSp>
        <p:nvCxnSpPr>
          <p:cNvPr id="107" name="Straight Connector 106"/>
          <p:cNvCxnSpPr/>
          <p:nvPr userDrawn="1"/>
        </p:nvCxnSpPr>
        <p:spPr>
          <a:xfrm>
            <a:off x="447428" y="3498329"/>
            <a:ext cx="781432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6"/>
          <p:cNvGrpSpPr/>
          <p:nvPr userDrawn="1"/>
        </p:nvGrpSpPr>
        <p:grpSpPr>
          <a:xfrm>
            <a:off x="7361340" y="3498330"/>
            <a:ext cx="900408" cy="228845"/>
            <a:chOff x="9815120" y="4664439"/>
            <a:chExt cx="1200544" cy="305126"/>
          </a:xfrm>
          <a:solidFill>
            <a:schemeClr val="accent5"/>
          </a:solidFill>
        </p:grpSpPr>
        <p:sp>
          <p:nvSpPr>
            <p:cNvPr id="45" name="Rectangle 44"/>
            <p:cNvSpPr/>
            <p:nvPr userDrawn="1"/>
          </p:nvSpPr>
          <p:spPr bwMode="black">
            <a:xfrm>
              <a:off x="9815120" y="4664439"/>
              <a:ext cx="1200544" cy="1067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46" name="Rectangle 45"/>
            <p:cNvSpPr/>
            <p:nvPr userDrawn="1"/>
          </p:nvSpPr>
          <p:spPr bwMode="black">
            <a:xfrm>
              <a:off x="10853530" y="4771165"/>
              <a:ext cx="162133" cy="198400"/>
            </a:xfrm>
            <a:custGeom>
              <a:avLst/>
              <a:gdLst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1200544 w 1200544"/>
                <a:gd name="connsiteY2" fmla="*/ 106726 h 106726"/>
                <a:gd name="connsiteX3" fmla="*/ 0 w 1200544"/>
                <a:gd name="connsiteY3" fmla="*/ 106726 h 106726"/>
                <a:gd name="connsiteX4" fmla="*/ 0 w 1200544"/>
                <a:gd name="connsiteY4" fmla="*/ 0 h 106726"/>
                <a:gd name="connsiteX0-1" fmla="*/ 0 w 1200544"/>
                <a:gd name="connsiteY0-2" fmla="*/ 0 h 106726"/>
                <a:gd name="connsiteX1-3" fmla="*/ 1200544 w 1200544"/>
                <a:gd name="connsiteY1-4" fmla="*/ 0 h 106726"/>
                <a:gd name="connsiteX2-5" fmla="*/ 0 w 1200544"/>
                <a:gd name="connsiteY2-6" fmla="*/ 106726 h 106726"/>
                <a:gd name="connsiteX3-7" fmla="*/ 0 w 1200544"/>
                <a:gd name="connsiteY3-8" fmla="*/ 0 h 1067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00544" h="106726">
                  <a:moveTo>
                    <a:pt x="0" y="0"/>
                  </a:moveTo>
                  <a:lnTo>
                    <a:pt x="1200544" y="0"/>
                  </a:lnTo>
                  <a:lnTo>
                    <a:pt x="0" y="10672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0871" r="173" b="30425"/>
          <a:stretch>
            <a:fillRect/>
          </a:stretch>
        </p:blipFill>
        <p:spPr>
          <a:xfrm>
            <a:off x="0" y="1"/>
            <a:ext cx="4187328" cy="5169694"/>
          </a:xfrm>
          <a:custGeom>
            <a:avLst/>
            <a:gdLst>
              <a:gd name="connsiteX0" fmla="*/ 0 w 8783977"/>
              <a:gd name="connsiteY0" fmla="*/ 0 h 6893244"/>
              <a:gd name="connsiteX1" fmla="*/ 8783977 w 8783977"/>
              <a:gd name="connsiteY1" fmla="*/ 0 h 6893244"/>
              <a:gd name="connsiteX2" fmla="*/ 0 w 8783977"/>
              <a:gd name="connsiteY2" fmla="*/ 6893244 h 6893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83977" h="6893244">
                <a:moveTo>
                  <a:pt x="0" y="0"/>
                </a:moveTo>
                <a:lnTo>
                  <a:pt x="8783977" y="0"/>
                </a:lnTo>
                <a:lnTo>
                  <a:pt x="0" y="6893244"/>
                </a:lnTo>
                <a:close/>
              </a:path>
            </a:pathLst>
          </a:custGeom>
        </p:spPr>
      </p:pic>
      <p:sp>
        <p:nvSpPr>
          <p:cNvPr id="5" name="矩形 12"/>
          <p:cNvSpPr/>
          <p:nvPr userDrawn="1"/>
        </p:nvSpPr>
        <p:spPr>
          <a:xfrm>
            <a:off x="1" y="-4763"/>
            <a:ext cx="4530317" cy="5148263"/>
          </a:xfrm>
          <a:custGeom>
            <a:avLst/>
            <a:gdLst>
              <a:gd name="connsiteX0" fmla="*/ 0 w 8783978"/>
              <a:gd name="connsiteY0" fmla="*/ 0 h 6858000"/>
              <a:gd name="connsiteX1" fmla="*/ 8783978 w 8783978"/>
              <a:gd name="connsiteY1" fmla="*/ 0 h 6858000"/>
              <a:gd name="connsiteX2" fmla="*/ 8783978 w 8783978"/>
              <a:gd name="connsiteY2" fmla="*/ 6858000 h 6858000"/>
              <a:gd name="connsiteX3" fmla="*/ 0 w 8783978"/>
              <a:gd name="connsiteY3" fmla="*/ 6858000 h 6858000"/>
              <a:gd name="connsiteX4" fmla="*/ 0 w 8783978"/>
              <a:gd name="connsiteY4" fmla="*/ 0 h 6858000"/>
              <a:gd name="connsiteX0-1" fmla="*/ 0 w 8783978"/>
              <a:gd name="connsiteY0-2" fmla="*/ 0 h 6858000"/>
              <a:gd name="connsiteX1-3" fmla="*/ 2668928 w 8783978"/>
              <a:gd name="connsiteY1-4" fmla="*/ 0 h 6858000"/>
              <a:gd name="connsiteX2-5" fmla="*/ 8783978 w 8783978"/>
              <a:gd name="connsiteY2-6" fmla="*/ 6858000 h 6858000"/>
              <a:gd name="connsiteX3-7" fmla="*/ 0 w 8783978"/>
              <a:gd name="connsiteY3-8" fmla="*/ 6858000 h 6858000"/>
              <a:gd name="connsiteX4-9" fmla="*/ 0 w 8783978"/>
              <a:gd name="connsiteY4-10" fmla="*/ 0 h 6858000"/>
              <a:gd name="connsiteX0-11" fmla="*/ 0 w 8783978"/>
              <a:gd name="connsiteY0-12" fmla="*/ 19050 h 6877050"/>
              <a:gd name="connsiteX1-13" fmla="*/ 1809927 w 8783978"/>
              <a:gd name="connsiteY1-14" fmla="*/ 0 h 6877050"/>
              <a:gd name="connsiteX2-15" fmla="*/ 8783978 w 8783978"/>
              <a:gd name="connsiteY2-16" fmla="*/ 6877050 h 6877050"/>
              <a:gd name="connsiteX3-17" fmla="*/ 0 w 8783978"/>
              <a:gd name="connsiteY3-18" fmla="*/ 6877050 h 6877050"/>
              <a:gd name="connsiteX4-19" fmla="*/ 0 w 8783978"/>
              <a:gd name="connsiteY4-20" fmla="*/ 19050 h 6877050"/>
              <a:gd name="connsiteX0-21" fmla="*/ 0 w 8783978"/>
              <a:gd name="connsiteY0-22" fmla="*/ 6350 h 6864350"/>
              <a:gd name="connsiteX1-23" fmla="*/ 1828400 w 8783978"/>
              <a:gd name="connsiteY1-24" fmla="*/ 0 h 6864350"/>
              <a:gd name="connsiteX2-25" fmla="*/ 8783978 w 8783978"/>
              <a:gd name="connsiteY2-26" fmla="*/ 6864350 h 6864350"/>
              <a:gd name="connsiteX3-27" fmla="*/ 0 w 8783978"/>
              <a:gd name="connsiteY3-28" fmla="*/ 6864350 h 6864350"/>
              <a:gd name="connsiteX4-29" fmla="*/ 0 w 8783978"/>
              <a:gd name="connsiteY4-30" fmla="*/ 6350 h 68643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83978" h="6864350">
                <a:moveTo>
                  <a:pt x="0" y="6350"/>
                </a:moveTo>
                <a:lnTo>
                  <a:pt x="1828400" y="0"/>
                </a:lnTo>
                <a:lnTo>
                  <a:pt x="8783978" y="6864350"/>
                </a:lnTo>
                <a:lnTo>
                  <a:pt x="0" y="6864350"/>
                </a:lnTo>
                <a:lnTo>
                  <a:pt x="0" y="6350"/>
                </a:lnTo>
                <a:close/>
              </a:path>
            </a:pathLst>
          </a:custGeom>
          <a:solidFill>
            <a:srgbClr val="E2231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11586" y="4855464"/>
            <a:ext cx="2400926" cy="1154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cs typeface="Arial" panose="020B0604020202020204" pitchFamily="34" charset="0"/>
              </a:rPr>
              <a:t>2017 Lenovo Internal. All rights reserved.</a:t>
            </a:r>
            <a:endParaRPr lang="en-US" dirty="0">
              <a:cs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995" y="133307"/>
            <a:ext cx="1226738" cy="5357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Title Slide">
    <p:bg bwMode="auto"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4434" y="1532476"/>
            <a:ext cx="6542825" cy="1185722"/>
          </a:xfrm>
        </p:spPr>
        <p:txBody>
          <a:bodyPr anchor="b"/>
          <a:lstStyle>
            <a:lvl1pPr marL="0" indent="-457200" algn="l">
              <a:defRPr sz="6000" baseline="0"/>
            </a:lvl1pPr>
          </a:lstStyle>
          <a:p>
            <a:r>
              <a:rPr lang="en-US" dirty="0" smtClean="0"/>
              <a:t>Click to edit text, two lines maximum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2172" y="3044750"/>
            <a:ext cx="6531917" cy="342408"/>
          </a:xfrm>
        </p:spPr>
        <p:txBody>
          <a:bodyPr wrap="square" anchor="b">
            <a:noAutofit/>
          </a:bodyPr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subtitle placeholder</a:t>
            </a:r>
            <a:endParaRPr lang="en-US" dirty="0"/>
          </a:p>
        </p:txBody>
      </p:sp>
      <p:sp>
        <p:nvSpPr>
          <p:cNvPr id="114" name="Text Placeholder 113"/>
          <p:cNvSpPr>
            <a:spLocks noGrp="1"/>
          </p:cNvSpPr>
          <p:nvPr>
            <p:ph type="body" sz="quarter" idx="10"/>
          </p:nvPr>
        </p:nvSpPr>
        <p:spPr>
          <a:xfrm>
            <a:off x="425747" y="3599260"/>
            <a:ext cx="4805949" cy="385763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341630" indent="0">
              <a:buNone/>
              <a:defRPr sz="1400"/>
            </a:lvl2pPr>
            <a:lvl3pPr marL="679450" indent="0">
              <a:buNone/>
              <a:defRPr sz="1200"/>
            </a:lvl3pPr>
            <a:lvl4pPr marL="966470" indent="0">
              <a:buNone/>
              <a:defRPr sz="1100"/>
            </a:lvl4pPr>
            <a:lvl5pPr marL="1146175" indent="0">
              <a:buNone/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9" name="Rectangle 48"/>
          <p:cNvSpPr/>
          <p:nvPr userDrawn="1"/>
        </p:nvSpPr>
        <p:spPr bwMode="black">
          <a:xfrm>
            <a:off x="447031" y="3418285"/>
            <a:ext cx="823262" cy="800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26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31" y="4101081"/>
            <a:ext cx="233915" cy="23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369" y="4101081"/>
            <a:ext cx="233915" cy="23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410" y="4101081"/>
            <a:ext cx="233915" cy="23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045" y="4101081"/>
            <a:ext cx="233915" cy="23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383" y="4101081"/>
            <a:ext cx="233915" cy="23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423" y="4101081"/>
            <a:ext cx="233915" cy="23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464" y="4101081"/>
            <a:ext cx="233915" cy="23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397" y="4101081"/>
            <a:ext cx="233915" cy="23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735" y="4101081"/>
            <a:ext cx="233915" cy="23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782" y="4101081"/>
            <a:ext cx="233915" cy="23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14"/>
          <p:cNvGrpSpPr/>
          <p:nvPr userDrawn="1"/>
        </p:nvGrpSpPr>
        <p:grpSpPr>
          <a:xfrm>
            <a:off x="1518449" y="4101081"/>
            <a:ext cx="233172" cy="233172"/>
            <a:chOff x="2024598" y="5468108"/>
            <a:chExt cx="310896" cy="310896"/>
          </a:xfrm>
        </p:grpSpPr>
        <p:sp>
          <p:nvSpPr>
            <p:cNvPr id="51" name="Oval 50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en-US" dirty="0">
                <a:solidFill>
                  <a:prstClr val="white"/>
                </a:solidFill>
              </a:endParaRPr>
            </a:p>
          </p:txBody>
        </p:sp>
        <p:pic>
          <p:nvPicPr>
            <p:cNvPr id="52" name="Picture 51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5" name="Group 12"/>
          <p:cNvGrpSpPr/>
          <p:nvPr userDrawn="1"/>
        </p:nvGrpSpPr>
        <p:grpSpPr>
          <a:xfrm>
            <a:off x="2321085" y="4101081"/>
            <a:ext cx="233172" cy="233172"/>
            <a:chOff x="3094779" y="5468108"/>
            <a:chExt cx="310896" cy="310896"/>
          </a:xfrm>
        </p:grpSpPr>
        <p:sp>
          <p:nvSpPr>
            <p:cNvPr id="57" name="Oval 5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en-US" dirty="0">
                <a:solidFill>
                  <a:prstClr val="white"/>
                </a:solidFill>
              </a:endParaRPr>
            </a:p>
          </p:txBody>
        </p:sp>
        <p:pic>
          <p:nvPicPr>
            <p:cNvPr id="71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7" name="Group 15"/>
          <p:cNvGrpSpPr/>
          <p:nvPr userDrawn="1"/>
        </p:nvGrpSpPr>
        <p:grpSpPr>
          <a:xfrm>
            <a:off x="715071" y="4101081"/>
            <a:ext cx="233172" cy="233172"/>
            <a:chOff x="953427" y="5468108"/>
            <a:chExt cx="310896" cy="310896"/>
          </a:xfrm>
        </p:grpSpPr>
        <p:sp>
          <p:nvSpPr>
            <p:cNvPr id="6" name="Oval 5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en-US" dirty="0">
                <a:solidFill>
                  <a:prstClr val="white"/>
                </a:solidFill>
              </a:endParaRPr>
            </a:p>
          </p:txBody>
        </p:sp>
        <p:pic>
          <p:nvPicPr>
            <p:cNvPr id="72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8" name="Group 13"/>
          <p:cNvGrpSpPr/>
          <p:nvPr userDrawn="1"/>
        </p:nvGrpSpPr>
        <p:grpSpPr>
          <a:xfrm>
            <a:off x="1766871" y="4082206"/>
            <a:ext cx="274320" cy="274320"/>
            <a:chOff x="2355828" y="5442941"/>
            <a:chExt cx="365760" cy="365760"/>
          </a:xfrm>
        </p:grpSpPr>
        <p:sp>
          <p:nvSpPr>
            <p:cNvPr id="54" name="Oval 53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en-US" dirty="0">
                <a:solidFill>
                  <a:prstClr val="white"/>
                </a:solidFill>
              </a:endParaRPr>
            </a:p>
          </p:txBody>
        </p:sp>
        <p:pic>
          <p:nvPicPr>
            <p:cNvPr id="73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9" name="Group 9"/>
          <p:cNvGrpSpPr/>
          <p:nvPr userDrawn="1"/>
        </p:nvGrpSpPr>
        <p:grpSpPr>
          <a:xfrm>
            <a:off x="3927098" y="4101081"/>
            <a:ext cx="233172" cy="233172"/>
            <a:chOff x="5236131" y="5468108"/>
            <a:chExt cx="310896" cy="310896"/>
          </a:xfrm>
        </p:grpSpPr>
        <p:sp>
          <p:nvSpPr>
            <p:cNvPr id="66" name="Oval 6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en-US" dirty="0">
                <a:solidFill>
                  <a:prstClr val="white"/>
                </a:solidFill>
              </a:endParaRPr>
            </a:p>
          </p:txBody>
        </p:sp>
        <p:pic>
          <p:nvPicPr>
            <p:cNvPr id="74" name="Picture 73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10" name="Group 11"/>
          <p:cNvGrpSpPr/>
          <p:nvPr userDrawn="1"/>
        </p:nvGrpSpPr>
        <p:grpSpPr>
          <a:xfrm>
            <a:off x="3392503" y="4101081"/>
            <a:ext cx="233172" cy="233172"/>
            <a:chOff x="4523337" y="5468108"/>
            <a:chExt cx="310896" cy="310896"/>
          </a:xfrm>
        </p:grpSpPr>
        <p:sp>
          <p:nvSpPr>
            <p:cNvPr id="60" name="Oval 59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en-US" dirty="0">
                <a:solidFill>
                  <a:prstClr val="white"/>
                </a:solidFill>
              </a:endParaRPr>
            </a:p>
          </p:txBody>
        </p:sp>
        <p:pic>
          <p:nvPicPr>
            <p:cNvPr id="75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11" name="Group 10"/>
          <p:cNvGrpSpPr/>
          <p:nvPr userDrawn="1"/>
        </p:nvGrpSpPr>
        <p:grpSpPr>
          <a:xfrm>
            <a:off x="3659801" y="4101081"/>
            <a:ext cx="233172" cy="233172"/>
            <a:chOff x="4879734" y="5468108"/>
            <a:chExt cx="310896" cy="310896"/>
          </a:xfrm>
        </p:grpSpPr>
        <p:sp>
          <p:nvSpPr>
            <p:cNvPr id="63" name="Oval 6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en-US" dirty="0">
                <a:solidFill>
                  <a:prstClr val="white"/>
                </a:solidFill>
              </a:endParaRPr>
            </a:p>
          </p:txBody>
        </p:sp>
        <p:pic>
          <p:nvPicPr>
            <p:cNvPr id="76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12" name="Group 8"/>
          <p:cNvGrpSpPr/>
          <p:nvPr userDrawn="1"/>
        </p:nvGrpSpPr>
        <p:grpSpPr>
          <a:xfrm>
            <a:off x="4462437" y="4101081"/>
            <a:ext cx="233172" cy="233172"/>
            <a:chOff x="5949915" y="5468108"/>
            <a:chExt cx="310896" cy="310896"/>
          </a:xfrm>
        </p:grpSpPr>
        <p:sp>
          <p:nvSpPr>
            <p:cNvPr id="69" name="Oval 6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en-US" dirty="0">
                <a:solidFill>
                  <a:prstClr val="white"/>
                </a:solidFill>
              </a:endParaRPr>
            </a:p>
          </p:txBody>
        </p:sp>
        <p:pic>
          <p:nvPicPr>
            <p:cNvPr id="77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cxnSp>
        <p:nvCxnSpPr>
          <p:cNvPr id="107" name="Straight Connector 106"/>
          <p:cNvCxnSpPr/>
          <p:nvPr userDrawn="1"/>
        </p:nvCxnSpPr>
        <p:spPr>
          <a:xfrm>
            <a:off x="447428" y="3498329"/>
            <a:ext cx="781432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6"/>
          <p:cNvGrpSpPr/>
          <p:nvPr userDrawn="1"/>
        </p:nvGrpSpPr>
        <p:grpSpPr>
          <a:xfrm>
            <a:off x="7361340" y="3498329"/>
            <a:ext cx="900408" cy="228845"/>
            <a:chOff x="9815120" y="4664439"/>
            <a:chExt cx="1200544" cy="305126"/>
          </a:xfrm>
          <a:solidFill>
            <a:schemeClr val="accent5"/>
          </a:solidFill>
        </p:grpSpPr>
        <p:sp>
          <p:nvSpPr>
            <p:cNvPr id="45" name="Rectangle 44"/>
            <p:cNvSpPr/>
            <p:nvPr userDrawn="1"/>
          </p:nvSpPr>
          <p:spPr bwMode="black">
            <a:xfrm>
              <a:off x="9815120" y="4664439"/>
              <a:ext cx="1200544" cy="1067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6" name="Rectangle 45"/>
            <p:cNvSpPr/>
            <p:nvPr userDrawn="1"/>
          </p:nvSpPr>
          <p:spPr bwMode="black">
            <a:xfrm>
              <a:off x="10853530" y="4771165"/>
              <a:ext cx="162133" cy="198400"/>
            </a:xfrm>
            <a:custGeom>
              <a:avLst/>
              <a:gdLst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1200544 w 1200544"/>
                <a:gd name="connsiteY2" fmla="*/ 106726 h 106726"/>
                <a:gd name="connsiteX3" fmla="*/ 0 w 1200544"/>
                <a:gd name="connsiteY3" fmla="*/ 106726 h 106726"/>
                <a:gd name="connsiteX4" fmla="*/ 0 w 1200544"/>
                <a:gd name="connsiteY4" fmla="*/ 0 h 106726"/>
                <a:gd name="connsiteX0-1" fmla="*/ 0 w 1200544"/>
                <a:gd name="connsiteY0-2" fmla="*/ 0 h 106726"/>
                <a:gd name="connsiteX1-3" fmla="*/ 1200544 w 1200544"/>
                <a:gd name="connsiteY1-4" fmla="*/ 0 h 106726"/>
                <a:gd name="connsiteX2-5" fmla="*/ 0 w 1200544"/>
                <a:gd name="connsiteY2-6" fmla="*/ 106726 h 106726"/>
                <a:gd name="connsiteX3-7" fmla="*/ 0 w 1200544"/>
                <a:gd name="connsiteY3-8" fmla="*/ 0 h 1067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00544" h="106726">
                  <a:moveTo>
                    <a:pt x="0" y="0"/>
                  </a:moveTo>
                  <a:lnTo>
                    <a:pt x="1200544" y="0"/>
                  </a:lnTo>
                  <a:lnTo>
                    <a:pt x="0" y="10672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Title Slide">
    <p:bg bwMode="auto"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4434" y="1532476"/>
            <a:ext cx="6542825" cy="1185722"/>
          </a:xfrm>
        </p:spPr>
        <p:txBody>
          <a:bodyPr anchor="b"/>
          <a:lstStyle>
            <a:lvl1pPr marL="0" indent="-457200" algn="l">
              <a:defRPr sz="6000" baseline="0"/>
            </a:lvl1pPr>
          </a:lstStyle>
          <a:p>
            <a:r>
              <a:rPr lang="en-US" dirty="0" smtClean="0"/>
              <a:t>Click to edit text, two lines maximum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2172" y="3044750"/>
            <a:ext cx="6531917" cy="342408"/>
          </a:xfrm>
        </p:spPr>
        <p:txBody>
          <a:bodyPr wrap="square" anchor="b">
            <a:noAutofit/>
          </a:bodyPr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subtitle placeholder</a:t>
            </a:r>
            <a:endParaRPr lang="en-US" dirty="0"/>
          </a:p>
        </p:txBody>
      </p:sp>
      <p:sp>
        <p:nvSpPr>
          <p:cNvPr id="114" name="Text Placeholder 113"/>
          <p:cNvSpPr>
            <a:spLocks noGrp="1"/>
          </p:cNvSpPr>
          <p:nvPr>
            <p:ph type="body" sz="quarter" idx="10"/>
          </p:nvPr>
        </p:nvSpPr>
        <p:spPr>
          <a:xfrm>
            <a:off x="425747" y="3599260"/>
            <a:ext cx="4805949" cy="385763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341630" indent="0">
              <a:buNone/>
              <a:defRPr sz="1400"/>
            </a:lvl2pPr>
            <a:lvl3pPr marL="679450" indent="0">
              <a:buNone/>
              <a:defRPr sz="1200"/>
            </a:lvl3pPr>
            <a:lvl4pPr marL="966470" indent="0">
              <a:buNone/>
              <a:defRPr sz="1100"/>
            </a:lvl4pPr>
            <a:lvl5pPr marL="1146175" indent="0">
              <a:buNone/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9" name="Rectangle 48"/>
          <p:cNvSpPr/>
          <p:nvPr userDrawn="1"/>
        </p:nvSpPr>
        <p:spPr bwMode="black">
          <a:xfrm>
            <a:off x="447031" y="3418285"/>
            <a:ext cx="823262" cy="800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26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31" y="4101081"/>
            <a:ext cx="233915" cy="23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369" y="4101081"/>
            <a:ext cx="233915" cy="23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410" y="4101081"/>
            <a:ext cx="233915" cy="23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045" y="4101081"/>
            <a:ext cx="233915" cy="23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383" y="4101081"/>
            <a:ext cx="233915" cy="23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423" y="4101081"/>
            <a:ext cx="233915" cy="23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464" y="4101081"/>
            <a:ext cx="233915" cy="23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397" y="4101081"/>
            <a:ext cx="233915" cy="23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735" y="4101081"/>
            <a:ext cx="233915" cy="23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782" y="4101081"/>
            <a:ext cx="233915" cy="23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14"/>
          <p:cNvGrpSpPr/>
          <p:nvPr userDrawn="1"/>
        </p:nvGrpSpPr>
        <p:grpSpPr>
          <a:xfrm>
            <a:off x="1518449" y="4101081"/>
            <a:ext cx="233172" cy="233172"/>
            <a:chOff x="2024598" y="5468108"/>
            <a:chExt cx="310896" cy="310896"/>
          </a:xfrm>
        </p:grpSpPr>
        <p:sp>
          <p:nvSpPr>
            <p:cNvPr id="51" name="Oval 50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en-US" dirty="0">
                <a:solidFill>
                  <a:prstClr val="white"/>
                </a:solidFill>
              </a:endParaRPr>
            </a:p>
          </p:txBody>
        </p:sp>
        <p:pic>
          <p:nvPicPr>
            <p:cNvPr id="52" name="Picture 51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5" name="Group 12"/>
          <p:cNvGrpSpPr/>
          <p:nvPr userDrawn="1"/>
        </p:nvGrpSpPr>
        <p:grpSpPr>
          <a:xfrm>
            <a:off x="2321085" y="4101081"/>
            <a:ext cx="233172" cy="233172"/>
            <a:chOff x="3094779" y="5468108"/>
            <a:chExt cx="310896" cy="310896"/>
          </a:xfrm>
        </p:grpSpPr>
        <p:sp>
          <p:nvSpPr>
            <p:cNvPr id="57" name="Oval 5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en-US" dirty="0">
                <a:solidFill>
                  <a:prstClr val="white"/>
                </a:solidFill>
              </a:endParaRPr>
            </a:p>
          </p:txBody>
        </p:sp>
        <p:pic>
          <p:nvPicPr>
            <p:cNvPr id="71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7" name="Group 15"/>
          <p:cNvGrpSpPr/>
          <p:nvPr userDrawn="1"/>
        </p:nvGrpSpPr>
        <p:grpSpPr>
          <a:xfrm>
            <a:off x="715071" y="4101081"/>
            <a:ext cx="233172" cy="233172"/>
            <a:chOff x="953427" y="5468108"/>
            <a:chExt cx="310896" cy="310896"/>
          </a:xfrm>
        </p:grpSpPr>
        <p:sp>
          <p:nvSpPr>
            <p:cNvPr id="6" name="Oval 5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en-US" dirty="0">
                <a:solidFill>
                  <a:prstClr val="white"/>
                </a:solidFill>
              </a:endParaRPr>
            </a:p>
          </p:txBody>
        </p:sp>
        <p:pic>
          <p:nvPicPr>
            <p:cNvPr id="72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8" name="Group 13"/>
          <p:cNvGrpSpPr/>
          <p:nvPr userDrawn="1"/>
        </p:nvGrpSpPr>
        <p:grpSpPr>
          <a:xfrm>
            <a:off x="1766871" y="4082206"/>
            <a:ext cx="274320" cy="274320"/>
            <a:chOff x="2355828" y="5442941"/>
            <a:chExt cx="365760" cy="365760"/>
          </a:xfrm>
        </p:grpSpPr>
        <p:sp>
          <p:nvSpPr>
            <p:cNvPr id="54" name="Oval 53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en-US" dirty="0">
                <a:solidFill>
                  <a:prstClr val="white"/>
                </a:solidFill>
              </a:endParaRPr>
            </a:p>
          </p:txBody>
        </p:sp>
        <p:pic>
          <p:nvPicPr>
            <p:cNvPr id="73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9" name="Group 9"/>
          <p:cNvGrpSpPr/>
          <p:nvPr userDrawn="1"/>
        </p:nvGrpSpPr>
        <p:grpSpPr>
          <a:xfrm>
            <a:off x="3927098" y="4101081"/>
            <a:ext cx="233172" cy="233172"/>
            <a:chOff x="5236131" y="5468108"/>
            <a:chExt cx="310896" cy="310896"/>
          </a:xfrm>
        </p:grpSpPr>
        <p:sp>
          <p:nvSpPr>
            <p:cNvPr id="66" name="Oval 6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en-US" dirty="0">
                <a:solidFill>
                  <a:prstClr val="white"/>
                </a:solidFill>
              </a:endParaRPr>
            </a:p>
          </p:txBody>
        </p:sp>
        <p:pic>
          <p:nvPicPr>
            <p:cNvPr id="74" name="Picture 73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10" name="Group 11"/>
          <p:cNvGrpSpPr/>
          <p:nvPr userDrawn="1"/>
        </p:nvGrpSpPr>
        <p:grpSpPr>
          <a:xfrm>
            <a:off x="3392503" y="4101081"/>
            <a:ext cx="233172" cy="233172"/>
            <a:chOff x="4523337" y="5468108"/>
            <a:chExt cx="310896" cy="310896"/>
          </a:xfrm>
        </p:grpSpPr>
        <p:sp>
          <p:nvSpPr>
            <p:cNvPr id="60" name="Oval 59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en-US" dirty="0">
                <a:solidFill>
                  <a:prstClr val="white"/>
                </a:solidFill>
              </a:endParaRPr>
            </a:p>
          </p:txBody>
        </p:sp>
        <p:pic>
          <p:nvPicPr>
            <p:cNvPr id="75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11" name="Group 10"/>
          <p:cNvGrpSpPr/>
          <p:nvPr userDrawn="1"/>
        </p:nvGrpSpPr>
        <p:grpSpPr>
          <a:xfrm>
            <a:off x="3659801" y="4101081"/>
            <a:ext cx="233172" cy="233172"/>
            <a:chOff x="4879734" y="5468108"/>
            <a:chExt cx="310896" cy="310896"/>
          </a:xfrm>
        </p:grpSpPr>
        <p:sp>
          <p:nvSpPr>
            <p:cNvPr id="63" name="Oval 6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en-US" dirty="0">
                <a:solidFill>
                  <a:prstClr val="white"/>
                </a:solidFill>
              </a:endParaRPr>
            </a:p>
          </p:txBody>
        </p:sp>
        <p:pic>
          <p:nvPicPr>
            <p:cNvPr id="76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12" name="Group 8"/>
          <p:cNvGrpSpPr/>
          <p:nvPr userDrawn="1"/>
        </p:nvGrpSpPr>
        <p:grpSpPr>
          <a:xfrm>
            <a:off x="4462437" y="4101081"/>
            <a:ext cx="233172" cy="233172"/>
            <a:chOff x="5949915" y="5468108"/>
            <a:chExt cx="310896" cy="310896"/>
          </a:xfrm>
        </p:grpSpPr>
        <p:sp>
          <p:nvSpPr>
            <p:cNvPr id="69" name="Oval 6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en-US" dirty="0">
                <a:solidFill>
                  <a:prstClr val="white"/>
                </a:solidFill>
              </a:endParaRPr>
            </a:p>
          </p:txBody>
        </p:sp>
        <p:pic>
          <p:nvPicPr>
            <p:cNvPr id="77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cxnSp>
        <p:nvCxnSpPr>
          <p:cNvPr id="107" name="Straight Connector 106"/>
          <p:cNvCxnSpPr/>
          <p:nvPr userDrawn="1"/>
        </p:nvCxnSpPr>
        <p:spPr>
          <a:xfrm>
            <a:off x="447428" y="3498329"/>
            <a:ext cx="781432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6"/>
          <p:cNvGrpSpPr/>
          <p:nvPr userDrawn="1"/>
        </p:nvGrpSpPr>
        <p:grpSpPr>
          <a:xfrm>
            <a:off x="7361340" y="3498329"/>
            <a:ext cx="900408" cy="228845"/>
            <a:chOff x="9815120" y="4664439"/>
            <a:chExt cx="1200544" cy="305126"/>
          </a:xfrm>
          <a:solidFill>
            <a:schemeClr val="accent5"/>
          </a:solidFill>
        </p:grpSpPr>
        <p:sp>
          <p:nvSpPr>
            <p:cNvPr id="45" name="Rectangle 44"/>
            <p:cNvSpPr/>
            <p:nvPr userDrawn="1"/>
          </p:nvSpPr>
          <p:spPr bwMode="black">
            <a:xfrm>
              <a:off x="9815120" y="4664439"/>
              <a:ext cx="1200544" cy="1067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6" name="Rectangle 45"/>
            <p:cNvSpPr/>
            <p:nvPr userDrawn="1"/>
          </p:nvSpPr>
          <p:spPr bwMode="black">
            <a:xfrm>
              <a:off x="10853530" y="4771165"/>
              <a:ext cx="162133" cy="198400"/>
            </a:xfrm>
            <a:custGeom>
              <a:avLst/>
              <a:gdLst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1200544 w 1200544"/>
                <a:gd name="connsiteY2" fmla="*/ 106726 h 106726"/>
                <a:gd name="connsiteX3" fmla="*/ 0 w 1200544"/>
                <a:gd name="connsiteY3" fmla="*/ 106726 h 106726"/>
                <a:gd name="connsiteX4" fmla="*/ 0 w 1200544"/>
                <a:gd name="connsiteY4" fmla="*/ 0 h 106726"/>
                <a:gd name="connsiteX0-1" fmla="*/ 0 w 1200544"/>
                <a:gd name="connsiteY0-2" fmla="*/ 0 h 106726"/>
                <a:gd name="connsiteX1-3" fmla="*/ 1200544 w 1200544"/>
                <a:gd name="connsiteY1-4" fmla="*/ 0 h 106726"/>
                <a:gd name="connsiteX2-5" fmla="*/ 0 w 1200544"/>
                <a:gd name="connsiteY2-6" fmla="*/ 106726 h 106726"/>
                <a:gd name="connsiteX3-7" fmla="*/ 0 w 1200544"/>
                <a:gd name="connsiteY3-8" fmla="*/ 0 h 1067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00544" h="106726">
                  <a:moveTo>
                    <a:pt x="0" y="0"/>
                  </a:moveTo>
                  <a:lnTo>
                    <a:pt x="1200544" y="0"/>
                  </a:lnTo>
                  <a:lnTo>
                    <a:pt x="0" y="10672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895" y="882650"/>
            <a:ext cx="8418010" cy="365834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4" name="Subtitle 2"/>
          <p:cNvSpPr>
            <a:spLocks noGrp="1"/>
          </p:cNvSpPr>
          <p:nvPr>
            <p:ph type="subTitle" idx="12"/>
          </p:nvPr>
        </p:nvSpPr>
        <p:spPr>
          <a:xfrm>
            <a:off x="420943" y="685801"/>
            <a:ext cx="8301874" cy="21861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895" y="1195433"/>
            <a:ext cx="8418010" cy="334556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4" name="Subtitle 2"/>
          <p:cNvSpPr>
            <a:spLocks noGrp="1"/>
          </p:cNvSpPr>
          <p:nvPr>
            <p:ph type="subTitle" idx="12"/>
          </p:nvPr>
        </p:nvSpPr>
        <p:spPr>
          <a:xfrm>
            <a:off x="420943" y="685801"/>
            <a:ext cx="8301874" cy="21861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3111-8684-4483-832D-AACC234B8E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DADE-A9E9-48DE-993E-7B2011A645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46"/>
          <a:stretch>
            <a:fillRect/>
          </a:stretch>
        </p:blipFill>
        <p:spPr>
          <a:xfrm>
            <a:off x="1143" y="3243262"/>
            <a:ext cx="9141714" cy="190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895" y="1192286"/>
            <a:ext cx="8418010" cy="334871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4" name="Subtitle 2"/>
          <p:cNvSpPr>
            <a:spLocks noGrp="1"/>
          </p:cNvSpPr>
          <p:nvPr>
            <p:ph type="subTitle" idx="12"/>
          </p:nvPr>
        </p:nvSpPr>
        <p:spPr>
          <a:xfrm>
            <a:off x="420943" y="685801"/>
            <a:ext cx="8301874" cy="21861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478738" y="4129082"/>
            <a:ext cx="998053" cy="332477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8811525" y="4796787"/>
            <a:ext cx="332476" cy="241687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TextBox slide number"/>
          <p:cNvSpPr txBox="1"/>
          <p:nvPr userDrawn="1"/>
        </p:nvSpPr>
        <p:spPr bwMode="white">
          <a:xfrm>
            <a:off x="8811526" y="4791945"/>
            <a:ext cx="337759" cy="184666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6EA5B71A-1B18-4E34-A48F-65DC4937AA99}" type="slidenum">
              <a:rPr lang="en-US" smtClean="0">
                <a:solidFill>
                  <a:prstClr val="white"/>
                </a:solidFill>
                <a:ea typeface="宋体" panose="02010600030101010101" pitchFamily="2" charset="-122"/>
                <a:cs typeface="Arial" panose="020B0604020202020204" pitchFamily="34" charset="0"/>
              </a:rPr>
            </a:fld>
            <a:endParaRPr lang="en-US" dirty="0" smtClean="0">
              <a:solidFill>
                <a:prstClr val="white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894" y="1195432"/>
            <a:ext cx="3751326" cy="342043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709" y="1195432"/>
            <a:ext cx="3534640" cy="342043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48" name="Subtitle 2"/>
          <p:cNvSpPr>
            <a:spLocks noGrp="1"/>
          </p:cNvSpPr>
          <p:nvPr>
            <p:ph type="subTitle" idx="13"/>
          </p:nvPr>
        </p:nvSpPr>
        <p:spPr>
          <a:xfrm>
            <a:off x="420943" y="685801"/>
            <a:ext cx="8301874" cy="21861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895" y="1195432"/>
            <a:ext cx="2707054" cy="342043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52253" y="1195432"/>
            <a:ext cx="2708910" cy="342043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3" name="Content Placeholder 92"/>
          <p:cNvSpPr>
            <a:spLocks noGrp="1"/>
          </p:cNvSpPr>
          <p:nvPr>
            <p:ph sz="quarter" idx="13"/>
          </p:nvPr>
        </p:nvSpPr>
        <p:spPr>
          <a:xfrm>
            <a:off x="6011466" y="1192639"/>
            <a:ext cx="2708910" cy="3450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4" name="Subtitle 2"/>
          <p:cNvSpPr>
            <a:spLocks noGrp="1"/>
          </p:cNvSpPr>
          <p:nvPr>
            <p:ph type="subTitle" idx="14"/>
          </p:nvPr>
        </p:nvSpPr>
        <p:spPr>
          <a:xfrm>
            <a:off x="420943" y="685801"/>
            <a:ext cx="8301874" cy="21861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roduct">
    <p:bg bwMode="auto"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/>
          <p:cNvSpPr/>
          <p:nvPr userDrawn="1"/>
        </p:nvSpPr>
        <p:spPr>
          <a:xfrm>
            <a:off x="4448263" y="0"/>
            <a:ext cx="4695738" cy="51435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46" r="6563"/>
          <a:stretch>
            <a:fillRect/>
          </a:stretch>
        </p:blipFill>
        <p:spPr>
          <a:xfrm>
            <a:off x="1144" y="3243262"/>
            <a:ext cx="8541796" cy="190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 userDrawn="1"/>
        </p:nvSpPr>
        <p:spPr bwMode="white">
          <a:xfrm>
            <a:off x="5100638" y="630736"/>
            <a:ext cx="3611464" cy="4512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4" name="Group 28"/>
          <p:cNvGrpSpPr>
            <a:grpSpLocks noChangeAspect="1"/>
          </p:cNvGrpSpPr>
          <p:nvPr userDrawn="1"/>
        </p:nvGrpSpPr>
        <p:grpSpPr bwMode="gray">
          <a:xfrm>
            <a:off x="5241252" y="4755938"/>
            <a:ext cx="3312414" cy="217208"/>
            <a:chOff x="-1225" y="1829"/>
            <a:chExt cx="10126" cy="664"/>
          </a:xfrm>
        </p:grpSpPr>
        <p:sp>
          <p:nvSpPr>
            <p:cNvPr id="131" name="Oval 29"/>
            <p:cNvSpPr>
              <a:spLocks noChangeArrowheads="1"/>
            </p:cNvSpPr>
            <p:nvPr userDrawn="1"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32" name="Oval 30"/>
            <p:cNvSpPr>
              <a:spLocks noChangeArrowheads="1"/>
            </p:cNvSpPr>
            <p:nvPr userDrawn="1"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33" name="Oval 31"/>
            <p:cNvSpPr>
              <a:spLocks noChangeArrowheads="1"/>
            </p:cNvSpPr>
            <p:nvPr userDrawn="1"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34" name="Freeform 32"/>
            <p:cNvSpPr/>
            <p:nvPr userDrawn="1"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35" name="Freeform 33"/>
            <p:cNvSpPr/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36" name="Freeform 34"/>
            <p:cNvSpPr/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37" name="Freeform 35"/>
            <p:cNvSpPr/>
            <p:nvPr userDrawn="1"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38" name="Freeform 36"/>
            <p:cNvSpPr/>
            <p:nvPr userDrawn="1"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39" name="Rectangle 37"/>
            <p:cNvSpPr>
              <a:spLocks noChangeArrowheads="1"/>
            </p:cNvSpPr>
            <p:nvPr userDrawn="1"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1057" y="720841"/>
            <a:ext cx="3417343" cy="606717"/>
          </a:xfrm>
        </p:spPr>
        <p:txBody>
          <a:bodyPr lIns="182880" rIns="182880">
            <a:noAutofit/>
          </a:bodyPr>
          <a:lstStyle>
            <a:lvl1pPr algn="l">
              <a:defRPr sz="2800"/>
            </a:lvl1pPr>
          </a:lstStyle>
          <a:p>
            <a:r>
              <a:rPr lang="en-US" dirty="0" smtClean="0"/>
              <a:t>Click to edit Product text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191057" y="1515620"/>
            <a:ext cx="3417343" cy="3085165"/>
          </a:xfrm>
        </p:spPr>
        <p:txBody>
          <a:bodyPr lIns="91440" rIns="91440">
            <a:no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5241252" y="1431143"/>
            <a:ext cx="331241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Picture Placeholder 186"/>
          <p:cNvSpPr>
            <a:spLocks noGrp="1"/>
          </p:cNvSpPr>
          <p:nvPr>
            <p:ph type="pic" sz="quarter" idx="14"/>
          </p:nvPr>
        </p:nvSpPr>
        <p:spPr>
          <a:xfrm>
            <a:off x="435770" y="417196"/>
            <a:ext cx="4536281" cy="3932159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30" name="Rectangle 29"/>
          <p:cNvSpPr/>
          <p:nvPr userDrawn="1"/>
        </p:nvSpPr>
        <p:spPr bwMode="gray">
          <a:xfrm>
            <a:off x="8811525" y="4796787"/>
            <a:ext cx="332476" cy="241687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1" name="TextBox slide number"/>
          <p:cNvSpPr txBox="1"/>
          <p:nvPr userDrawn="1"/>
        </p:nvSpPr>
        <p:spPr bwMode="white">
          <a:xfrm>
            <a:off x="8811526" y="4791945"/>
            <a:ext cx="337759" cy="184666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6EA5B71A-1B18-4E34-A48F-65DC4937AA99}" type="slidenum">
              <a:rPr lang="en-US" smtClean="0">
                <a:solidFill>
                  <a:prstClr val="white"/>
                </a:solidFill>
                <a:ea typeface="宋体" panose="02010600030101010101" pitchFamily="2" charset="-122"/>
                <a:cs typeface="Arial" panose="020B0604020202020204" pitchFamily="34" charset="0"/>
              </a:rPr>
            </a:fld>
            <a:endParaRPr lang="en-US" dirty="0" smtClean="0">
              <a:solidFill>
                <a:prstClr val="white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478738" y="4129082"/>
            <a:ext cx="998053" cy="3324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0"/>
            <a:ext cx="371212" cy="5347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5126465" y="-17145"/>
            <a:ext cx="4027884" cy="517779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5239467" y="4747735"/>
            <a:ext cx="3316960" cy="294125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194" y="1195433"/>
            <a:ext cx="4685795" cy="3345564"/>
          </a:xfrm>
        </p:spPr>
        <p:txBody>
          <a:bodyPr rIns="27432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014" y="205741"/>
            <a:ext cx="4568975" cy="391976"/>
          </a:xfrm>
        </p:spPr>
        <p:txBody>
          <a:bodyPr rIns="27432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4" name="Subtitle 2"/>
          <p:cNvSpPr>
            <a:spLocks noGrp="1"/>
          </p:cNvSpPr>
          <p:nvPr>
            <p:ph type="subTitle" idx="12"/>
          </p:nvPr>
        </p:nvSpPr>
        <p:spPr>
          <a:xfrm>
            <a:off x="420942" y="685801"/>
            <a:ext cx="4560046" cy="218617"/>
          </a:xfrm>
        </p:spPr>
        <p:txBody>
          <a:bodyPr rIns="182880"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81795" y="188752"/>
            <a:ext cx="295711" cy="383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-12573" y="-17145"/>
            <a:ext cx="9169146" cy="517779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" y="2644347"/>
            <a:ext cx="5913011" cy="1718104"/>
          </a:xfrm>
          <a:solidFill>
            <a:srgbClr val="FFFFFF">
              <a:alpha val="75000"/>
            </a:srgbClr>
          </a:solidFill>
        </p:spPr>
        <p:txBody>
          <a:bodyPr lIns="548640" tIns="182880" rIns="548640" bIns="182880"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  <a:lvl2pPr marL="341630" indent="0">
              <a:buNone/>
              <a:defRPr/>
            </a:lvl2pPr>
            <a:lvl3pPr marL="679450" indent="0">
              <a:buNone/>
              <a:defRPr/>
            </a:lvl3pPr>
            <a:lvl4pPr marL="966470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97" name="Text Placeholder 5"/>
          <p:cNvSpPr>
            <a:spLocks noGrp="1"/>
          </p:cNvSpPr>
          <p:nvPr>
            <p:ph type="body" sz="quarter" idx="19"/>
          </p:nvPr>
        </p:nvSpPr>
        <p:spPr bwMode="invGray">
          <a:xfrm>
            <a:off x="426737" y="113665"/>
            <a:ext cx="3316960" cy="294125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bg bwMode="gray"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black">
          <a:xfrm>
            <a:off x="0" y="4788475"/>
            <a:ext cx="9144000" cy="35502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1325168" y="1282305"/>
            <a:ext cx="7185421" cy="2139553"/>
          </a:xfrm>
        </p:spPr>
        <p:txBody>
          <a:bodyPr anchor="b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segue 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1351956" y="3442099"/>
            <a:ext cx="7158633" cy="112514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segue subtitle text</a:t>
            </a:r>
            <a:endParaRPr lang="en-US" dirty="0" smtClean="0"/>
          </a:p>
        </p:txBody>
      </p:sp>
      <p:cxnSp>
        <p:nvCxnSpPr>
          <p:cNvPr id="95" name="Straight Connector 94"/>
          <p:cNvCxnSpPr/>
          <p:nvPr userDrawn="1"/>
        </p:nvCxnSpPr>
        <p:spPr>
          <a:xfrm>
            <a:off x="0" y="4788473"/>
            <a:ext cx="9141714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25400" dist="127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 userDrawn="1"/>
        </p:nvCxnSpPr>
        <p:spPr bwMode="white">
          <a:xfrm>
            <a:off x="1238836" y="3422452"/>
            <a:ext cx="0" cy="1362671"/>
          </a:xfrm>
          <a:prstGeom prst="line">
            <a:avLst/>
          </a:prstGeom>
          <a:ln w="127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 userDrawn="1"/>
        </p:nvSpPr>
        <p:spPr bwMode="gray">
          <a:xfrm>
            <a:off x="1194259" y="4747203"/>
            <a:ext cx="89154" cy="89154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Freeform 5"/>
          <p:cNvSpPr>
            <a:spLocks noEditPoints="1"/>
          </p:cNvSpPr>
          <p:nvPr userDrawn="1"/>
        </p:nvSpPr>
        <p:spPr bwMode="white">
          <a:xfrm>
            <a:off x="878995" y="3065664"/>
            <a:ext cx="260691" cy="26016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206 w 412"/>
              <a:gd name="T11" fmla="*/ 376 h 412"/>
              <a:gd name="T12" fmla="*/ 36 w 412"/>
              <a:gd name="T13" fmla="*/ 206 h 412"/>
              <a:gd name="T14" fmla="*/ 206 w 412"/>
              <a:gd name="T15" fmla="*/ 36 h 412"/>
              <a:gd name="T16" fmla="*/ 376 w 412"/>
              <a:gd name="T17" fmla="*/ 206 h 412"/>
              <a:gd name="T18" fmla="*/ 206 w 412"/>
              <a:gd name="T19" fmla="*/ 376 h 412"/>
              <a:gd name="T20" fmla="*/ 328 w 412"/>
              <a:gd name="T21" fmla="*/ 206 h 412"/>
              <a:gd name="T22" fmla="*/ 260 w 412"/>
              <a:gd name="T23" fmla="*/ 274 h 412"/>
              <a:gd name="T24" fmla="*/ 222 w 412"/>
              <a:gd name="T25" fmla="*/ 274 h 412"/>
              <a:gd name="T26" fmla="*/ 271 w 412"/>
              <a:gd name="T27" fmla="*/ 225 h 412"/>
              <a:gd name="T28" fmla="*/ 90 w 412"/>
              <a:gd name="T29" fmla="*/ 225 h 412"/>
              <a:gd name="T30" fmla="*/ 90 w 412"/>
              <a:gd name="T31" fmla="*/ 218 h 412"/>
              <a:gd name="T32" fmla="*/ 90 w 412"/>
              <a:gd name="T33" fmla="*/ 194 h 412"/>
              <a:gd name="T34" fmla="*/ 90 w 412"/>
              <a:gd name="T35" fmla="*/ 187 h 412"/>
              <a:gd name="T36" fmla="*/ 271 w 412"/>
              <a:gd name="T37" fmla="*/ 187 h 412"/>
              <a:gd name="T38" fmla="*/ 222 w 412"/>
              <a:gd name="T39" fmla="*/ 138 h 412"/>
              <a:gd name="T40" fmla="*/ 260 w 412"/>
              <a:gd name="T41" fmla="*/ 138 h 412"/>
              <a:gd name="T42" fmla="*/ 328 w 412"/>
              <a:gd name="T43" fmla="*/ 2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19"/>
                  <a:pt x="92" y="412"/>
                  <a:pt x="206" y="412"/>
                </a:cubicBezTo>
                <a:cubicBezTo>
                  <a:pt x="320" y="412"/>
                  <a:pt x="412" y="319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206" y="376"/>
                </a:moveTo>
                <a:cubicBezTo>
                  <a:pt x="112" y="376"/>
                  <a:pt x="36" y="300"/>
                  <a:pt x="36" y="206"/>
                </a:cubicBezTo>
                <a:cubicBezTo>
                  <a:pt x="36" y="112"/>
                  <a:pt x="112" y="36"/>
                  <a:pt x="206" y="36"/>
                </a:cubicBezTo>
                <a:cubicBezTo>
                  <a:pt x="300" y="36"/>
                  <a:pt x="376" y="112"/>
                  <a:pt x="376" y="206"/>
                </a:cubicBezTo>
                <a:cubicBezTo>
                  <a:pt x="376" y="300"/>
                  <a:pt x="300" y="376"/>
                  <a:pt x="206" y="376"/>
                </a:cubicBezTo>
                <a:close/>
                <a:moveTo>
                  <a:pt x="328" y="206"/>
                </a:moveTo>
                <a:cubicBezTo>
                  <a:pt x="260" y="274"/>
                  <a:pt x="260" y="274"/>
                  <a:pt x="260" y="274"/>
                </a:cubicBezTo>
                <a:cubicBezTo>
                  <a:pt x="222" y="274"/>
                  <a:pt x="222" y="274"/>
                  <a:pt x="222" y="274"/>
                </a:cubicBezTo>
                <a:cubicBezTo>
                  <a:pt x="271" y="225"/>
                  <a:pt x="271" y="225"/>
                  <a:pt x="271" y="225"/>
                </a:cubicBezTo>
                <a:cubicBezTo>
                  <a:pt x="90" y="225"/>
                  <a:pt x="90" y="225"/>
                  <a:pt x="90" y="225"/>
                </a:cubicBezTo>
                <a:cubicBezTo>
                  <a:pt x="90" y="218"/>
                  <a:pt x="90" y="218"/>
                  <a:pt x="90" y="218"/>
                </a:cubicBezTo>
                <a:cubicBezTo>
                  <a:pt x="90" y="194"/>
                  <a:pt x="90" y="194"/>
                  <a:pt x="90" y="194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271" y="187"/>
                  <a:pt x="271" y="187"/>
                  <a:pt x="271" y="187"/>
                </a:cubicBezTo>
                <a:cubicBezTo>
                  <a:pt x="222" y="138"/>
                  <a:pt x="222" y="138"/>
                  <a:pt x="222" y="138"/>
                </a:cubicBezTo>
                <a:cubicBezTo>
                  <a:pt x="260" y="138"/>
                  <a:pt x="260" y="138"/>
                  <a:pt x="260" y="138"/>
                </a:cubicBezTo>
                <a:lnTo>
                  <a:pt x="328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srgbClr val="000000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1143" y="0"/>
            <a:ext cx="9141714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/>
          <p:cNvSpPr txBox="1"/>
          <p:nvPr userDrawn="1"/>
        </p:nvSpPr>
        <p:spPr>
          <a:xfrm>
            <a:off x="435265" y="4857379"/>
            <a:ext cx="3097080" cy="300083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2015 Lenovo Restricted. All rights reserved.</a:t>
            </a:r>
            <a:endParaRPr lang="en-US" dirty="0" smtClean="0">
              <a:solidFill>
                <a:prstClr val="white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  <a:p>
            <a:endParaRPr lang="en-US" dirty="0" smtClean="0">
              <a:solidFill>
                <a:prstClr val="white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3_Section Header">
    <p:bg bwMode="gray"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black">
          <a:xfrm>
            <a:off x="0" y="4788475"/>
            <a:ext cx="9144000" cy="35502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1325168" y="1282305"/>
            <a:ext cx="7185421" cy="2139553"/>
          </a:xfrm>
        </p:spPr>
        <p:txBody>
          <a:bodyPr anchor="b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segue 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1351956" y="3442099"/>
            <a:ext cx="7158633" cy="112514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segue subtitle text</a:t>
            </a:r>
            <a:endParaRPr lang="en-US" dirty="0" smtClean="0"/>
          </a:p>
        </p:txBody>
      </p:sp>
      <p:cxnSp>
        <p:nvCxnSpPr>
          <p:cNvPr id="95" name="Straight Connector 94"/>
          <p:cNvCxnSpPr/>
          <p:nvPr userDrawn="1"/>
        </p:nvCxnSpPr>
        <p:spPr>
          <a:xfrm>
            <a:off x="0" y="4788473"/>
            <a:ext cx="9141714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25400" dist="127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 userDrawn="1"/>
        </p:nvCxnSpPr>
        <p:spPr bwMode="white">
          <a:xfrm>
            <a:off x="1238836" y="3422452"/>
            <a:ext cx="0" cy="1362671"/>
          </a:xfrm>
          <a:prstGeom prst="line">
            <a:avLst/>
          </a:prstGeom>
          <a:ln w="127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 userDrawn="1"/>
        </p:nvSpPr>
        <p:spPr bwMode="gray">
          <a:xfrm>
            <a:off x="1194259" y="4747203"/>
            <a:ext cx="89154" cy="89154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Freeform 5"/>
          <p:cNvSpPr>
            <a:spLocks noEditPoints="1"/>
          </p:cNvSpPr>
          <p:nvPr userDrawn="1"/>
        </p:nvSpPr>
        <p:spPr bwMode="white">
          <a:xfrm>
            <a:off x="878995" y="3065664"/>
            <a:ext cx="260691" cy="26016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206 w 412"/>
              <a:gd name="T11" fmla="*/ 376 h 412"/>
              <a:gd name="T12" fmla="*/ 36 w 412"/>
              <a:gd name="T13" fmla="*/ 206 h 412"/>
              <a:gd name="T14" fmla="*/ 206 w 412"/>
              <a:gd name="T15" fmla="*/ 36 h 412"/>
              <a:gd name="T16" fmla="*/ 376 w 412"/>
              <a:gd name="T17" fmla="*/ 206 h 412"/>
              <a:gd name="T18" fmla="*/ 206 w 412"/>
              <a:gd name="T19" fmla="*/ 376 h 412"/>
              <a:gd name="T20" fmla="*/ 328 w 412"/>
              <a:gd name="T21" fmla="*/ 206 h 412"/>
              <a:gd name="T22" fmla="*/ 260 w 412"/>
              <a:gd name="T23" fmla="*/ 274 h 412"/>
              <a:gd name="T24" fmla="*/ 222 w 412"/>
              <a:gd name="T25" fmla="*/ 274 h 412"/>
              <a:gd name="T26" fmla="*/ 271 w 412"/>
              <a:gd name="T27" fmla="*/ 225 h 412"/>
              <a:gd name="T28" fmla="*/ 90 w 412"/>
              <a:gd name="T29" fmla="*/ 225 h 412"/>
              <a:gd name="T30" fmla="*/ 90 w 412"/>
              <a:gd name="T31" fmla="*/ 218 h 412"/>
              <a:gd name="T32" fmla="*/ 90 w 412"/>
              <a:gd name="T33" fmla="*/ 194 h 412"/>
              <a:gd name="T34" fmla="*/ 90 w 412"/>
              <a:gd name="T35" fmla="*/ 187 h 412"/>
              <a:gd name="T36" fmla="*/ 271 w 412"/>
              <a:gd name="T37" fmla="*/ 187 h 412"/>
              <a:gd name="T38" fmla="*/ 222 w 412"/>
              <a:gd name="T39" fmla="*/ 138 h 412"/>
              <a:gd name="T40" fmla="*/ 260 w 412"/>
              <a:gd name="T41" fmla="*/ 138 h 412"/>
              <a:gd name="T42" fmla="*/ 328 w 412"/>
              <a:gd name="T43" fmla="*/ 2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19"/>
                  <a:pt x="92" y="412"/>
                  <a:pt x="206" y="412"/>
                </a:cubicBezTo>
                <a:cubicBezTo>
                  <a:pt x="320" y="412"/>
                  <a:pt x="412" y="319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206" y="376"/>
                </a:moveTo>
                <a:cubicBezTo>
                  <a:pt x="112" y="376"/>
                  <a:pt x="36" y="300"/>
                  <a:pt x="36" y="206"/>
                </a:cubicBezTo>
                <a:cubicBezTo>
                  <a:pt x="36" y="112"/>
                  <a:pt x="112" y="36"/>
                  <a:pt x="206" y="36"/>
                </a:cubicBezTo>
                <a:cubicBezTo>
                  <a:pt x="300" y="36"/>
                  <a:pt x="376" y="112"/>
                  <a:pt x="376" y="206"/>
                </a:cubicBezTo>
                <a:cubicBezTo>
                  <a:pt x="376" y="300"/>
                  <a:pt x="300" y="376"/>
                  <a:pt x="206" y="376"/>
                </a:cubicBezTo>
                <a:close/>
                <a:moveTo>
                  <a:pt x="328" y="206"/>
                </a:moveTo>
                <a:cubicBezTo>
                  <a:pt x="260" y="274"/>
                  <a:pt x="260" y="274"/>
                  <a:pt x="260" y="274"/>
                </a:cubicBezTo>
                <a:cubicBezTo>
                  <a:pt x="222" y="274"/>
                  <a:pt x="222" y="274"/>
                  <a:pt x="222" y="274"/>
                </a:cubicBezTo>
                <a:cubicBezTo>
                  <a:pt x="271" y="225"/>
                  <a:pt x="271" y="225"/>
                  <a:pt x="271" y="225"/>
                </a:cubicBezTo>
                <a:cubicBezTo>
                  <a:pt x="90" y="225"/>
                  <a:pt x="90" y="225"/>
                  <a:pt x="90" y="225"/>
                </a:cubicBezTo>
                <a:cubicBezTo>
                  <a:pt x="90" y="218"/>
                  <a:pt x="90" y="218"/>
                  <a:pt x="90" y="218"/>
                </a:cubicBezTo>
                <a:cubicBezTo>
                  <a:pt x="90" y="194"/>
                  <a:pt x="90" y="194"/>
                  <a:pt x="90" y="194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271" y="187"/>
                  <a:pt x="271" y="187"/>
                  <a:pt x="271" y="187"/>
                </a:cubicBezTo>
                <a:cubicBezTo>
                  <a:pt x="222" y="138"/>
                  <a:pt x="222" y="138"/>
                  <a:pt x="222" y="138"/>
                </a:cubicBezTo>
                <a:cubicBezTo>
                  <a:pt x="260" y="138"/>
                  <a:pt x="260" y="138"/>
                  <a:pt x="260" y="138"/>
                </a:cubicBezTo>
                <a:lnTo>
                  <a:pt x="328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srgbClr val="000000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1143" y="0"/>
            <a:ext cx="9141714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/>
          <p:cNvSpPr txBox="1"/>
          <p:nvPr userDrawn="1"/>
        </p:nvSpPr>
        <p:spPr>
          <a:xfrm>
            <a:off x="435265" y="4857379"/>
            <a:ext cx="3097080" cy="300083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2015 Lenovo Restricted. All rights reserved.</a:t>
            </a:r>
            <a:endParaRPr lang="en-US" dirty="0" smtClean="0">
              <a:solidFill>
                <a:prstClr val="white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  <a:p>
            <a:endParaRPr lang="en-US" dirty="0" smtClean="0">
              <a:solidFill>
                <a:prstClr val="white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  <a:p>
            <a:r>
              <a:rPr lang="en-US" dirty="0" smtClean="0">
                <a:solidFill>
                  <a:prstClr val="white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.</a:t>
            </a:r>
            <a:endParaRPr lang="en-US" dirty="0" smtClean="0">
              <a:solidFill>
                <a:prstClr val="white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1_Section Header">
    <p:bg bwMode="gray"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black">
          <a:xfrm>
            <a:off x="0" y="4788475"/>
            <a:ext cx="9144000" cy="35502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1325168" y="1282305"/>
            <a:ext cx="7185421" cy="2139553"/>
          </a:xfrm>
        </p:spPr>
        <p:txBody>
          <a:bodyPr anchor="b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segue 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1351956" y="3442099"/>
            <a:ext cx="7158633" cy="112514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segue subtitle text</a:t>
            </a:r>
            <a:endParaRPr lang="en-US" dirty="0" smtClean="0"/>
          </a:p>
        </p:txBody>
      </p:sp>
      <p:cxnSp>
        <p:nvCxnSpPr>
          <p:cNvPr id="95" name="Straight Connector 94"/>
          <p:cNvCxnSpPr/>
          <p:nvPr userDrawn="1"/>
        </p:nvCxnSpPr>
        <p:spPr>
          <a:xfrm>
            <a:off x="0" y="4788473"/>
            <a:ext cx="9141714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25400" dist="127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 userDrawn="1"/>
        </p:nvCxnSpPr>
        <p:spPr bwMode="white">
          <a:xfrm>
            <a:off x="1238836" y="3422452"/>
            <a:ext cx="0" cy="1362671"/>
          </a:xfrm>
          <a:prstGeom prst="line">
            <a:avLst/>
          </a:prstGeom>
          <a:ln w="127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 userDrawn="1"/>
        </p:nvSpPr>
        <p:spPr bwMode="gray">
          <a:xfrm>
            <a:off x="1194259" y="4747203"/>
            <a:ext cx="89154" cy="89154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Freeform 5"/>
          <p:cNvSpPr>
            <a:spLocks noEditPoints="1"/>
          </p:cNvSpPr>
          <p:nvPr userDrawn="1"/>
        </p:nvSpPr>
        <p:spPr bwMode="white">
          <a:xfrm>
            <a:off x="878995" y="3065664"/>
            <a:ext cx="260691" cy="26016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206 w 412"/>
              <a:gd name="T11" fmla="*/ 376 h 412"/>
              <a:gd name="T12" fmla="*/ 36 w 412"/>
              <a:gd name="T13" fmla="*/ 206 h 412"/>
              <a:gd name="T14" fmla="*/ 206 w 412"/>
              <a:gd name="T15" fmla="*/ 36 h 412"/>
              <a:gd name="T16" fmla="*/ 376 w 412"/>
              <a:gd name="T17" fmla="*/ 206 h 412"/>
              <a:gd name="T18" fmla="*/ 206 w 412"/>
              <a:gd name="T19" fmla="*/ 376 h 412"/>
              <a:gd name="T20" fmla="*/ 328 w 412"/>
              <a:gd name="T21" fmla="*/ 206 h 412"/>
              <a:gd name="T22" fmla="*/ 260 w 412"/>
              <a:gd name="T23" fmla="*/ 274 h 412"/>
              <a:gd name="T24" fmla="*/ 222 w 412"/>
              <a:gd name="T25" fmla="*/ 274 h 412"/>
              <a:gd name="T26" fmla="*/ 271 w 412"/>
              <a:gd name="T27" fmla="*/ 225 h 412"/>
              <a:gd name="T28" fmla="*/ 90 w 412"/>
              <a:gd name="T29" fmla="*/ 225 h 412"/>
              <a:gd name="T30" fmla="*/ 90 w 412"/>
              <a:gd name="T31" fmla="*/ 218 h 412"/>
              <a:gd name="T32" fmla="*/ 90 w 412"/>
              <a:gd name="T33" fmla="*/ 194 h 412"/>
              <a:gd name="T34" fmla="*/ 90 w 412"/>
              <a:gd name="T35" fmla="*/ 187 h 412"/>
              <a:gd name="T36" fmla="*/ 271 w 412"/>
              <a:gd name="T37" fmla="*/ 187 h 412"/>
              <a:gd name="T38" fmla="*/ 222 w 412"/>
              <a:gd name="T39" fmla="*/ 138 h 412"/>
              <a:gd name="T40" fmla="*/ 260 w 412"/>
              <a:gd name="T41" fmla="*/ 138 h 412"/>
              <a:gd name="T42" fmla="*/ 328 w 412"/>
              <a:gd name="T43" fmla="*/ 2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19"/>
                  <a:pt x="92" y="412"/>
                  <a:pt x="206" y="412"/>
                </a:cubicBezTo>
                <a:cubicBezTo>
                  <a:pt x="320" y="412"/>
                  <a:pt x="412" y="319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206" y="376"/>
                </a:moveTo>
                <a:cubicBezTo>
                  <a:pt x="112" y="376"/>
                  <a:pt x="36" y="300"/>
                  <a:pt x="36" y="206"/>
                </a:cubicBezTo>
                <a:cubicBezTo>
                  <a:pt x="36" y="112"/>
                  <a:pt x="112" y="36"/>
                  <a:pt x="206" y="36"/>
                </a:cubicBezTo>
                <a:cubicBezTo>
                  <a:pt x="300" y="36"/>
                  <a:pt x="376" y="112"/>
                  <a:pt x="376" y="206"/>
                </a:cubicBezTo>
                <a:cubicBezTo>
                  <a:pt x="376" y="300"/>
                  <a:pt x="300" y="376"/>
                  <a:pt x="206" y="376"/>
                </a:cubicBezTo>
                <a:close/>
                <a:moveTo>
                  <a:pt x="328" y="206"/>
                </a:moveTo>
                <a:cubicBezTo>
                  <a:pt x="260" y="274"/>
                  <a:pt x="260" y="274"/>
                  <a:pt x="260" y="274"/>
                </a:cubicBezTo>
                <a:cubicBezTo>
                  <a:pt x="222" y="274"/>
                  <a:pt x="222" y="274"/>
                  <a:pt x="222" y="274"/>
                </a:cubicBezTo>
                <a:cubicBezTo>
                  <a:pt x="271" y="225"/>
                  <a:pt x="271" y="225"/>
                  <a:pt x="271" y="225"/>
                </a:cubicBezTo>
                <a:cubicBezTo>
                  <a:pt x="90" y="225"/>
                  <a:pt x="90" y="225"/>
                  <a:pt x="90" y="225"/>
                </a:cubicBezTo>
                <a:cubicBezTo>
                  <a:pt x="90" y="218"/>
                  <a:pt x="90" y="218"/>
                  <a:pt x="90" y="218"/>
                </a:cubicBezTo>
                <a:cubicBezTo>
                  <a:pt x="90" y="194"/>
                  <a:pt x="90" y="194"/>
                  <a:pt x="90" y="194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271" y="187"/>
                  <a:pt x="271" y="187"/>
                  <a:pt x="271" y="187"/>
                </a:cubicBezTo>
                <a:cubicBezTo>
                  <a:pt x="222" y="138"/>
                  <a:pt x="222" y="138"/>
                  <a:pt x="222" y="138"/>
                </a:cubicBezTo>
                <a:cubicBezTo>
                  <a:pt x="260" y="138"/>
                  <a:pt x="260" y="138"/>
                  <a:pt x="260" y="138"/>
                </a:cubicBezTo>
                <a:lnTo>
                  <a:pt x="328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srgbClr val="000000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1143" y="0"/>
            <a:ext cx="9141714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/>
          <p:cNvSpPr txBox="1"/>
          <p:nvPr userDrawn="1"/>
        </p:nvSpPr>
        <p:spPr>
          <a:xfrm>
            <a:off x="435265" y="4857379"/>
            <a:ext cx="3097080" cy="300083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2015 Lenovo Restricted. All rights reserved.</a:t>
            </a:r>
            <a:endParaRPr lang="en-US" dirty="0" smtClean="0">
              <a:solidFill>
                <a:prstClr val="white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  <a:p>
            <a:endParaRPr lang="en-US" dirty="0" smtClean="0">
              <a:solidFill>
                <a:prstClr val="white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  <a:p>
            <a:r>
              <a:rPr lang="en-US" dirty="0" smtClean="0">
                <a:solidFill>
                  <a:prstClr val="white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.</a:t>
            </a:r>
            <a:endParaRPr lang="en-US" dirty="0" smtClean="0">
              <a:solidFill>
                <a:prstClr val="white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2_Section Header">
    <p:bg bwMode="gray"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black">
          <a:xfrm>
            <a:off x="0" y="4788475"/>
            <a:ext cx="9144000" cy="35502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1325168" y="1282305"/>
            <a:ext cx="7185421" cy="2139553"/>
          </a:xfrm>
        </p:spPr>
        <p:txBody>
          <a:bodyPr anchor="b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segue 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1351956" y="3442099"/>
            <a:ext cx="7158633" cy="112514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segue subtitle text</a:t>
            </a:r>
            <a:endParaRPr lang="en-US" dirty="0" smtClean="0"/>
          </a:p>
        </p:txBody>
      </p:sp>
      <p:cxnSp>
        <p:nvCxnSpPr>
          <p:cNvPr id="95" name="Straight Connector 94"/>
          <p:cNvCxnSpPr/>
          <p:nvPr userDrawn="1"/>
        </p:nvCxnSpPr>
        <p:spPr>
          <a:xfrm>
            <a:off x="0" y="4788473"/>
            <a:ext cx="9141714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25400" dist="127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 userDrawn="1"/>
        </p:nvCxnSpPr>
        <p:spPr bwMode="white">
          <a:xfrm>
            <a:off x="1238836" y="3422452"/>
            <a:ext cx="0" cy="1362671"/>
          </a:xfrm>
          <a:prstGeom prst="line">
            <a:avLst/>
          </a:prstGeom>
          <a:ln w="127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 userDrawn="1"/>
        </p:nvSpPr>
        <p:spPr bwMode="gray">
          <a:xfrm>
            <a:off x="1194259" y="4747203"/>
            <a:ext cx="89154" cy="89154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Freeform 5"/>
          <p:cNvSpPr>
            <a:spLocks noEditPoints="1"/>
          </p:cNvSpPr>
          <p:nvPr userDrawn="1"/>
        </p:nvSpPr>
        <p:spPr bwMode="white">
          <a:xfrm>
            <a:off x="878995" y="3065664"/>
            <a:ext cx="260691" cy="26016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206 w 412"/>
              <a:gd name="T11" fmla="*/ 376 h 412"/>
              <a:gd name="T12" fmla="*/ 36 w 412"/>
              <a:gd name="T13" fmla="*/ 206 h 412"/>
              <a:gd name="T14" fmla="*/ 206 w 412"/>
              <a:gd name="T15" fmla="*/ 36 h 412"/>
              <a:gd name="T16" fmla="*/ 376 w 412"/>
              <a:gd name="T17" fmla="*/ 206 h 412"/>
              <a:gd name="T18" fmla="*/ 206 w 412"/>
              <a:gd name="T19" fmla="*/ 376 h 412"/>
              <a:gd name="T20" fmla="*/ 328 w 412"/>
              <a:gd name="T21" fmla="*/ 206 h 412"/>
              <a:gd name="T22" fmla="*/ 260 w 412"/>
              <a:gd name="T23" fmla="*/ 274 h 412"/>
              <a:gd name="T24" fmla="*/ 222 w 412"/>
              <a:gd name="T25" fmla="*/ 274 h 412"/>
              <a:gd name="T26" fmla="*/ 271 w 412"/>
              <a:gd name="T27" fmla="*/ 225 h 412"/>
              <a:gd name="T28" fmla="*/ 90 w 412"/>
              <a:gd name="T29" fmla="*/ 225 h 412"/>
              <a:gd name="T30" fmla="*/ 90 w 412"/>
              <a:gd name="T31" fmla="*/ 218 h 412"/>
              <a:gd name="T32" fmla="*/ 90 w 412"/>
              <a:gd name="T33" fmla="*/ 194 h 412"/>
              <a:gd name="T34" fmla="*/ 90 w 412"/>
              <a:gd name="T35" fmla="*/ 187 h 412"/>
              <a:gd name="T36" fmla="*/ 271 w 412"/>
              <a:gd name="T37" fmla="*/ 187 h 412"/>
              <a:gd name="T38" fmla="*/ 222 w 412"/>
              <a:gd name="T39" fmla="*/ 138 h 412"/>
              <a:gd name="T40" fmla="*/ 260 w 412"/>
              <a:gd name="T41" fmla="*/ 138 h 412"/>
              <a:gd name="T42" fmla="*/ 328 w 412"/>
              <a:gd name="T43" fmla="*/ 2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19"/>
                  <a:pt x="92" y="412"/>
                  <a:pt x="206" y="412"/>
                </a:cubicBezTo>
                <a:cubicBezTo>
                  <a:pt x="320" y="412"/>
                  <a:pt x="412" y="319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206" y="376"/>
                </a:moveTo>
                <a:cubicBezTo>
                  <a:pt x="112" y="376"/>
                  <a:pt x="36" y="300"/>
                  <a:pt x="36" y="206"/>
                </a:cubicBezTo>
                <a:cubicBezTo>
                  <a:pt x="36" y="112"/>
                  <a:pt x="112" y="36"/>
                  <a:pt x="206" y="36"/>
                </a:cubicBezTo>
                <a:cubicBezTo>
                  <a:pt x="300" y="36"/>
                  <a:pt x="376" y="112"/>
                  <a:pt x="376" y="206"/>
                </a:cubicBezTo>
                <a:cubicBezTo>
                  <a:pt x="376" y="300"/>
                  <a:pt x="300" y="376"/>
                  <a:pt x="206" y="376"/>
                </a:cubicBezTo>
                <a:close/>
                <a:moveTo>
                  <a:pt x="328" y="206"/>
                </a:moveTo>
                <a:cubicBezTo>
                  <a:pt x="260" y="274"/>
                  <a:pt x="260" y="274"/>
                  <a:pt x="260" y="274"/>
                </a:cubicBezTo>
                <a:cubicBezTo>
                  <a:pt x="222" y="274"/>
                  <a:pt x="222" y="274"/>
                  <a:pt x="222" y="274"/>
                </a:cubicBezTo>
                <a:cubicBezTo>
                  <a:pt x="271" y="225"/>
                  <a:pt x="271" y="225"/>
                  <a:pt x="271" y="225"/>
                </a:cubicBezTo>
                <a:cubicBezTo>
                  <a:pt x="90" y="225"/>
                  <a:pt x="90" y="225"/>
                  <a:pt x="90" y="225"/>
                </a:cubicBezTo>
                <a:cubicBezTo>
                  <a:pt x="90" y="218"/>
                  <a:pt x="90" y="218"/>
                  <a:pt x="90" y="218"/>
                </a:cubicBezTo>
                <a:cubicBezTo>
                  <a:pt x="90" y="194"/>
                  <a:pt x="90" y="194"/>
                  <a:pt x="90" y="194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271" y="187"/>
                  <a:pt x="271" y="187"/>
                  <a:pt x="271" y="187"/>
                </a:cubicBezTo>
                <a:cubicBezTo>
                  <a:pt x="222" y="138"/>
                  <a:pt x="222" y="138"/>
                  <a:pt x="222" y="138"/>
                </a:cubicBezTo>
                <a:cubicBezTo>
                  <a:pt x="260" y="138"/>
                  <a:pt x="260" y="138"/>
                  <a:pt x="260" y="138"/>
                </a:cubicBezTo>
                <a:lnTo>
                  <a:pt x="328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srgbClr val="000000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1143" y="0"/>
            <a:ext cx="9141714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/>
          <p:cNvSpPr txBox="1"/>
          <p:nvPr userDrawn="1"/>
        </p:nvSpPr>
        <p:spPr>
          <a:xfrm>
            <a:off x="435265" y="4857379"/>
            <a:ext cx="3097080" cy="300083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2015 Lenovo Restricted. All rights reserved.</a:t>
            </a:r>
            <a:endParaRPr lang="en-US" dirty="0" smtClean="0">
              <a:solidFill>
                <a:prstClr val="white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  <a:p>
            <a:endParaRPr lang="en-US" dirty="0" smtClean="0">
              <a:solidFill>
                <a:prstClr val="white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  <a:p>
            <a:r>
              <a:rPr lang="en-US" dirty="0" smtClean="0">
                <a:solidFill>
                  <a:prstClr val="white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.</a:t>
            </a:r>
            <a:endParaRPr lang="en-US" dirty="0" smtClean="0">
              <a:solidFill>
                <a:prstClr val="white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3111-8684-4483-832D-AACC234B8E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DADE-A9E9-48DE-993E-7B2011A645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4_Section Header">
    <p:bg bwMode="gray"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black">
          <a:xfrm>
            <a:off x="0" y="4788475"/>
            <a:ext cx="9144000" cy="35502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95" name="Straight Connector 94"/>
          <p:cNvCxnSpPr/>
          <p:nvPr userDrawn="1"/>
        </p:nvCxnSpPr>
        <p:spPr>
          <a:xfrm>
            <a:off x="0" y="4788473"/>
            <a:ext cx="9141714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25400" dist="127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5"/>
          <p:cNvSpPr>
            <a:spLocks noEditPoints="1"/>
          </p:cNvSpPr>
          <p:nvPr userDrawn="1"/>
        </p:nvSpPr>
        <p:spPr bwMode="white">
          <a:xfrm>
            <a:off x="1202485" y="1111781"/>
            <a:ext cx="260691" cy="26016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206 w 412"/>
              <a:gd name="T11" fmla="*/ 376 h 412"/>
              <a:gd name="T12" fmla="*/ 36 w 412"/>
              <a:gd name="T13" fmla="*/ 206 h 412"/>
              <a:gd name="T14" fmla="*/ 206 w 412"/>
              <a:gd name="T15" fmla="*/ 36 h 412"/>
              <a:gd name="T16" fmla="*/ 376 w 412"/>
              <a:gd name="T17" fmla="*/ 206 h 412"/>
              <a:gd name="T18" fmla="*/ 206 w 412"/>
              <a:gd name="T19" fmla="*/ 376 h 412"/>
              <a:gd name="T20" fmla="*/ 328 w 412"/>
              <a:gd name="T21" fmla="*/ 206 h 412"/>
              <a:gd name="T22" fmla="*/ 260 w 412"/>
              <a:gd name="T23" fmla="*/ 274 h 412"/>
              <a:gd name="T24" fmla="*/ 222 w 412"/>
              <a:gd name="T25" fmla="*/ 274 h 412"/>
              <a:gd name="T26" fmla="*/ 271 w 412"/>
              <a:gd name="T27" fmla="*/ 225 h 412"/>
              <a:gd name="T28" fmla="*/ 90 w 412"/>
              <a:gd name="T29" fmla="*/ 225 h 412"/>
              <a:gd name="T30" fmla="*/ 90 w 412"/>
              <a:gd name="T31" fmla="*/ 218 h 412"/>
              <a:gd name="T32" fmla="*/ 90 w 412"/>
              <a:gd name="T33" fmla="*/ 194 h 412"/>
              <a:gd name="T34" fmla="*/ 90 w 412"/>
              <a:gd name="T35" fmla="*/ 187 h 412"/>
              <a:gd name="T36" fmla="*/ 271 w 412"/>
              <a:gd name="T37" fmla="*/ 187 h 412"/>
              <a:gd name="T38" fmla="*/ 222 w 412"/>
              <a:gd name="T39" fmla="*/ 138 h 412"/>
              <a:gd name="T40" fmla="*/ 260 w 412"/>
              <a:gd name="T41" fmla="*/ 138 h 412"/>
              <a:gd name="T42" fmla="*/ 328 w 412"/>
              <a:gd name="T43" fmla="*/ 2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19"/>
                  <a:pt x="92" y="412"/>
                  <a:pt x="206" y="412"/>
                </a:cubicBezTo>
                <a:cubicBezTo>
                  <a:pt x="320" y="412"/>
                  <a:pt x="412" y="319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206" y="376"/>
                </a:moveTo>
                <a:cubicBezTo>
                  <a:pt x="112" y="376"/>
                  <a:pt x="36" y="300"/>
                  <a:pt x="36" y="206"/>
                </a:cubicBezTo>
                <a:cubicBezTo>
                  <a:pt x="36" y="112"/>
                  <a:pt x="112" y="36"/>
                  <a:pt x="206" y="36"/>
                </a:cubicBezTo>
                <a:cubicBezTo>
                  <a:pt x="300" y="36"/>
                  <a:pt x="376" y="112"/>
                  <a:pt x="376" y="206"/>
                </a:cubicBezTo>
                <a:cubicBezTo>
                  <a:pt x="376" y="300"/>
                  <a:pt x="300" y="376"/>
                  <a:pt x="206" y="376"/>
                </a:cubicBezTo>
                <a:close/>
                <a:moveTo>
                  <a:pt x="328" y="206"/>
                </a:moveTo>
                <a:cubicBezTo>
                  <a:pt x="260" y="274"/>
                  <a:pt x="260" y="274"/>
                  <a:pt x="260" y="274"/>
                </a:cubicBezTo>
                <a:cubicBezTo>
                  <a:pt x="222" y="274"/>
                  <a:pt x="222" y="274"/>
                  <a:pt x="222" y="274"/>
                </a:cubicBezTo>
                <a:cubicBezTo>
                  <a:pt x="271" y="225"/>
                  <a:pt x="271" y="225"/>
                  <a:pt x="271" y="225"/>
                </a:cubicBezTo>
                <a:cubicBezTo>
                  <a:pt x="90" y="225"/>
                  <a:pt x="90" y="225"/>
                  <a:pt x="90" y="225"/>
                </a:cubicBezTo>
                <a:cubicBezTo>
                  <a:pt x="90" y="218"/>
                  <a:pt x="90" y="218"/>
                  <a:pt x="90" y="218"/>
                </a:cubicBezTo>
                <a:cubicBezTo>
                  <a:pt x="90" y="194"/>
                  <a:pt x="90" y="194"/>
                  <a:pt x="90" y="194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271" y="187"/>
                  <a:pt x="271" y="187"/>
                  <a:pt x="271" y="187"/>
                </a:cubicBezTo>
                <a:cubicBezTo>
                  <a:pt x="222" y="138"/>
                  <a:pt x="222" y="138"/>
                  <a:pt x="222" y="138"/>
                </a:cubicBezTo>
                <a:cubicBezTo>
                  <a:pt x="260" y="138"/>
                  <a:pt x="260" y="138"/>
                  <a:pt x="260" y="138"/>
                </a:cubicBezTo>
                <a:lnTo>
                  <a:pt x="328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srgbClr val="000000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1143" y="0"/>
            <a:ext cx="9141714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/>
          <p:cNvSpPr txBox="1"/>
          <p:nvPr userDrawn="1"/>
        </p:nvSpPr>
        <p:spPr>
          <a:xfrm>
            <a:off x="435265" y="4857379"/>
            <a:ext cx="3097080" cy="300083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2015 Lenovo Restricted. All rights reserved.</a:t>
            </a:r>
            <a:endParaRPr lang="en-US" dirty="0" smtClean="0">
              <a:solidFill>
                <a:prstClr val="white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  <a:p>
            <a:endParaRPr lang="en-US" dirty="0" smtClean="0">
              <a:solidFill>
                <a:prstClr val="white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  <a:p>
            <a:r>
              <a:rPr lang="en-US" dirty="0" smtClean="0">
                <a:solidFill>
                  <a:prstClr val="white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.</a:t>
            </a:r>
            <a:endParaRPr lang="en-US" dirty="0" smtClean="0">
              <a:solidFill>
                <a:prstClr val="white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2" name="Freeform 5"/>
          <p:cNvSpPr>
            <a:spLocks noEditPoints="1"/>
          </p:cNvSpPr>
          <p:nvPr userDrawn="1"/>
        </p:nvSpPr>
        <p:spPr bwMode="white">
          <a:xfrm>
            <a:off x="1202485" y="2134011"/>
            <a:ext cx="260691" cy="26016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206 w 412"/>
              <a:gd name="T11" fmla="*/ 376 h 412"/>
              <a:gd name="T12" fmla="*/ 36 w 412"/>
              <a:gd name="T13" fmla="*/ 206 h 412"/>
              <a:gd name="T14" fmla="*/ 206 w 412"/>
              <a:gd name="T15" fmla="*/ 36 h 412"/>
              <a:gd name="T16" fmla="*/ 376 w 412"/>
              <a:gd name="T17" fmla="*/ 206 h 412"/>
              <a:gd name="T18" fmla="*/ 206 w 412"/>
              <a:gd name="T19" fmla="*/ 376 h 412"/>
              <a:gd name="T20" fmla="*/ 328 w 412"/>
              <a:gd name="T21" fmla="*/ 206 h 412"/>
              <a:gd name="T22" fmla="*/ 260 w 412"/>
              <a:gd name="T23" fmla="*/ 274 h 412"/>
              <a:gd name="T24" fmla="*/ 222 w 412"/>
              <a:gd name="T25" fmla="*/ 274 h 412"/>
              <a:gd name="T26" fmla="*/ 271 w 412"/>
              <a:gd name="T27" fmla="*/ 225 h 412"/>
              <a:gd name="T28" fmla="*/ 90 w 412"/>
              <a:gd name="T29" fmla="*/ 225 h 412"/>
              <a:gd name="T30" fmla="*/ 90 w 412"/>
              <a:gd name="T31" fmla="*/ 218 h 412"/>
              <a:gd name="T32" fmla="*/ 90 w 412"/>
              <a:gd name="T33" fmla="*/ 194 h 412"/>
              <a:gd name="T34" fmla="*/ 90 w 412"/>
              <a:gd name="T35" fmla="*/ 187 h 412"/>
              <a:gd name="T36" fmla="*/ 271 w 412"/>
              <a:gd name="T37" fmla="*/ 187 h 412"/>
              <a:gd name="T38" fmla="*/ 222 w 412"/>
              <a:gd name="T39" fmla="*/ 138 h 412"/>
              <a:gd name="T40" fmla="*/ 260 w 412"/>
              <a:gd name="T41" fmla="*/ 138 h 412"/>
              <a:gd name="T42" fmla="*/ 328 w 412"/>
              <a:gd name="T43" fmla="*/ 2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19"/>
                  <a:pt x="92" y="412"/>
                  <a:pt x="206" y="412"/>
                </a:cubicBezTo>
                <a:cubicBezTo>
                  <a:pt x="320" y="412"/>
                  <a:pt x="412" y="319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206" y="376"/>
                </a:moveTo>
                <a:cubicBezTo>
                  <a:pt x="112" y="376"/>
                  <a:pt x="36" y="300"/>
                  <a:pt x="36" y="206"/>
                </a:cubicBezTo>
                <a:cubicBezTo>
                  <a:pt x="36" y="112"/>
                  <a:pt x="112" y="36"/>
                  <a:pt x="206" y="36"/>
                </a:cubicBezTo>
                <a:cubicBezTo>
                  <a:pt x="300" y="36"/>
                  <a:pt x="376" y="112"/>
                  <a:pt x="376" y="206"/>
                </a:cubicBezTo>
                <a:cubicBezTo>
                  <a:pt x="376" y="300"/>
                  <a:pt x="300" y="376"/>
                  <a:pt x="206" y="376"/>
                </a:cubicBezTo>
                <a:close/>
                <a:moveTo>
                  <a:pt x="328" y="206"/>
                </a:moveTo>
                <a:cubicBezTo>
                  <a:pt x="260" y="274"/>
                  <a:pt x="260" y="274"/>
                  <a:pt x="260" y="274"/>
                </a:cubicBezTo>
                <a:cubicBezTo>
                  <a:pt x="222" y="274"/>
                  <a:pt x="222" y="274"/>
                  <a:pt x="222" y="274"/>
                </a:cubicBezTo>
                <a:cubicBezTo>
                  <a:pt x="271" y="225"/>
                  <a:pt x="271" y="225"/>
                  <a:pt x="271" y="225"/>
                </a:cubicBezTo>
                <a:cubicBezTo>
                  <a:pt x="90" y="225"/>
                  <a:pt x="90" y="225"/>
                  <a:pt x="90" y="225"/>
                </a:cubicBezTo>
                <a:cubicBezTo>
                  <a:pt x="90" y="218"/>
                  <a:pt x="90" y="218"/>
                  <a:pt x="90" y="218"/>
                </a:cubicBezTo>
                <a:cubicBezTo>
                  <a:pt x="90" y="194"/>
                  <a:pt x="90" y="194"/>
                  <a:pt x="90" y="194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271" y="187"/>
                  <a:pt x="271" y="187"/>
                  <a:pt x="271" y="187"/>
                </a:cubicBezTo>
                <a:cubicBezTo>
                  <a:pt x="222" y="138"/>
                  <a:pt x="222" y="138"/>
                  <a:pt x="222" y="138"/>
                </a:cubicBezTo>
                <a:cubicBezTo>
                  <a:pt x="260" y="138"/>
                  <a:pt x="260" y="138"/>
                  <a:pt x="260" y="138"/>
                </a:cubicBezTo>
                <a:lnTo>
                  <a:pt x="328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srgbClr val="000000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 2">
    <p:bg bwMode="ltGray"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black">
          <a:xfrm>
            <a:off x="1" y="4788475"/>
            <a:ext cx="9142857" cy="35502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25168" y="1282305"/>
            <a:ext cx="7185421" cy="2139553"/>
          </a:xfrm>
        </p:spPr>
        <p:txBody>
          <a:bodyPr anchor="b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segue 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51956" y="3442099"/>
            <a:ext cx="7158633" cy="112514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segue subtitle text</a:t>
            </a:r>
            <a:endParaRPr lang="en-US" dirty="0" smtClean="0"/>
          </a:p>
        </p:txBody>
      </p:sp>
      <p:cxnSp>
        <p:nvCxnSpPr>
          <p:cNvPr id="95" name="Straight Connector 94"/>
          <p:cNvCxnSpPr/>
          <p:nvPr userDrawn="1"/>
        </p:nvCxnSpPr>
        <p:spPr>
          <a:xfrm>
            <a:off x="1143" y="4788473"/>
            <a:ext cx="9141714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25400" dist="127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 userDrawn="1"/>
        </p:nvCxnSpPr>
        <p:spPr bwMode="white">
          <a:xfrm>
            <a:off x="1239371" y="3422452"/>
            <a:ext cx="0" cy="1362671"/>
          </a:xfrm>
          <a:prstGeom prst="line">
            <a:avLst/>
          </a:prstGeom>
          <a:ln w="127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5"/>
          <p:cNvSpPr>
            <a:spLocks noEditPoints="1"/>
          </p:cNvSpPr>
          <p:nvPr userDrawn="1"/>
        </p:nvSpPr>
        <p:spPr bwMode="white">
          <a:xfrm>
            <a:off x="878995" y="3065664"/>
            <a:ext cx="260691" cy="26016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206 w 412"/>
              <a:gd name="T11" fmla="*/ 376 h 412"/>
              <a:gd name="T12" fmla="*/ 36 w 412"/>
              <a:gd name="T13" fmla="*/ 206 h 412"/>
              <a:gd name="T14" fmla="*/ 206 w 412"/>
              <a:gd name="T15" fmla="*/ 36 h 412"/>
              <a:gd name="T16" fmla="*/ 376 w 412"/>
              <a:gd name="T17" fmla="*/ 206 h 412"/>
              <a:gd name="T18" fmla="*/ 206 w 412"/>
              <a:gd name="T19" fmla="*/ 376 h 412"/>
              <a:gd name="T20" fmla="*/ 328 w 412"/>
              <a:gd name="T21" fmla="*/ 206 h 412"/>
              <a:gd name="T22" fmla="*/ 260 w 412"/>
              <a:gd name="T23" fmla="*/ 274 h 412"/>
              <a:gd name="T24" fmla="*/ 222 w 412"/>
              <a:gd name="T25" fmla="*/ 274 h 412"/>
              <a:gd name="T26" fmla="*/ 271 w 412"/>
              <a:gd name="T27" fmla="*/ 225 h 412"/>
              <a:gd name="T28" fmla="*/ 90 w 412"/>
              <a:gd name="T29" fmla="*/ 225 h 412"/>
              <a:gd name="T30" fmla="*/ 90 w 412"/>
              <a:gd name="T31" fmla="*/ 218 h 412"/>
              <a:gd name="T32" fmla="*/ 90 w 412"/>
              <a:gd name="T33" fmla="*/ 194 h 412"/>
              <a:gd name="T34" fmla="*/ 90 w 412"/>
              <a:gd name="T35" fmla="*/ 187 h 412"/>
              <a:gd name="T36" fmla="*/ 271 w 412"/>
              <a:gd name="T37" fmla="*/ 187 h 412"/>
              <a:gd name="T38" fmla="*/ 222 w 412"/>
              <a:gd name="T39" fmla="*/ 138 h 412"/>
              <a:gd name="T40" fmla="*/ 260 w 412"/>
              <a:gd name="T41" fmla="*/ 138 h 412"/>
              <a:gd name="T42" fmla="*/ 328 w 412"/>
              <a:gd name="T43" fmla="*/ 2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19"/>
                  <a:pt x="92" y="412"/>
                  <a:pt x="206" y="412"/>
                </a:cubicBezTo>
                <a:cubicBezTo>
                  <a:pt x="320" y="412"/>
                  <a:pt x="412" y="319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206" y="376"/>
                </a:moveTo>
                <a:cubicBezTo>
                  <a:pt x="112" y="376"/>
                  <a:pt x="36" y="300"/>
                  <a:pt x="36" y="206"/>
                </a:cubicBezTo>
                <a:cubicBezTo>
                  <a:pt x="36" y="112"/>
                  <a:pt x="112" y="36"/>
                  <a:pt x="206" y="36"/>
                </a:cubicBezTo>
                <a:cubicBezTo>
                  <a:pt x="300" y="36"/>
                  <a:pt x="376" y="112"/>
                  <a:pt x="376" y="206"/>
                </a:cubicBezTo>
                <a:cubicBezTo>
                  <a:pt x="376" y="300"/>
                  <a:pt x="300" y="376"/>
                  <a:pt x="206" y="376"/>
                </a:cubicBezTo>
                <a:close/>
                <a:moveTo>
                  <a:pt x="328" y="206"/>
                </a:moveTo>
                <a:cubicBezTo>
                  <a:pt x="260" y="274"/>
                  <a:pt x="260" y="274"/>
                  <a:pt x="260" y="274"/>
                </a:cubicBezTo>
                <a:cubicBezTo>
                  <a:pt x="222" y="274"/>
                  <a:pt x="222" y="274"/>
                  <a:pt x="222" y="274"/>
                </a:cubicBezTo>
                <a:cubicBezTo>
                  <a:pt x="271" y="225"/>
                  <a:pt x="271" y="225"/>
                  <a:pt x="271" y="225"/>
                </a:cubicBezTo>
                <a:cubicBezTo>
                  <a:pt x="90" y="225"/>
                  <a:pt x="90" y="225"/>
                  <a:pt x="90" y="225"/>
                </a:cubicBezTo>
                <a:cubicBezTo>
                  <a:pt x="90" y="218"/>
                  <a:pt x="90" y="218"/>
                  <a:pt x="90" y="218"/>
                </a:cubicBezTo>
                <a:cubicBezTo>
                  <a:pt x="90" y="194"/>
                  <a:pt x="90" y="194"/>
                  <a:pt x="90" y="194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271" y="187"/>
                  <a:pt x="271" y="187"/>
                  <a:pt x="271" y="187"/>
                </a:cubicBezTo>
                <a:cubicBezTo>
                  <a:pt x="222" y="138"/>
                  <a:pt x="222" y="138"/>
                  <a:pt x="222" y="138"/>
                </a:cubicBezTo>
                <a:cubicBezTo>
                  <a:pt x="260" y="138"/>
                  <a:pt x="260" y="138"/>
                  <a:pt x="260" y="138"/>
                </a:cubicBezTo>
                <a:lnTo>
                  <a:pt x="328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srgbClr val="000000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1143" y="0"/>
            <a:ext cx="9141714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/>
          <p:cNvSpPr txBox="1"/>
          <p:nvPr userDrawn="1"/>
        </p:nvSpPr>
        <p:spPr>
          <a:xfrm>
            <a:off x="435265" y="4857379"/>
            <a:ext cx="3097080" cy="300083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prstClr val="white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2015 Lenovo Kickoff. All rights reserved.</a:t>
            </a:r>
            <a:endParaRPr lang="en-US" dirty="0" smtClean="0">
              <a:solidFill>
                <a:prstClr val="white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3" name="Oval 12"/>
          <p:cNvSpPr/>
          <p:nvPr userDrawn="1"/>
        </p:nvSpPr>
        <p:spPr bwMode="gray">
          <a:xfrm>
            <a:off x="1194259" y="4747203"/>
            <a:ext cx="89154" cy="89154"/>
          </a:xfrm>
          <a:prstGeom prst="ellipse">
            <a:avLst/>
          </a:prstGeom>
          <a:solidFill>
            <a:schemeClr val="accent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1_Section Header 2">
    <p:bg bwMode="ltGray"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black">
          <a:xfrm>
            <a:off x="1" y="4788475"/>
            <a:ext cx="9142857" cy="35502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25168" y="1282305"/>
            <a:ext cx="7185421" cy="2139553"/>
          </a:xfrm>
        </p:spPr>
        <p:txBody>
          <a:bodyPr anchor="b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segue 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51956" y="3442099"/>
            <a:ext cx="7158633" cy="112514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segue subtitle text</a:t>
            </a:r>
            <a:endParaRPr lang="en-US" dirty="0" smtClean="0"/>
          </a:p>
        </p:txBody>
      </p:sp>
      <p:cxnSp>
        <p:nvCxnSpPr>
          <p:cNvPr id="95" name="Straight Connector 94"/>
          <p:cNvCxnSpPr/>
          <p:nvPr userDrawn="1"/>
        </p:nvCxnSpPr>
        <p:spPr>
          <a:xfrm>
            <a:off x="1143" y="4788473"/>
            <a:ext cx="9141714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25400" dist="127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 userDrawn="1"/>
        </p:nvCxnSpPr>
        <p:spPr bwMode="white">
          <a:xfrm>
            <a:off x="1239371" y="3422452"/>
            <a:ext cx="0" cy="1362671"/>
          </a:xfrm>
          <a:prstGeom prst="line">
            <a:avLst/>
          </a:prstGeom>
          <a:ln w="127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5"/>
          <p:cNvSpPr>
            <a:spLocks noEditPoints="1"/>
          </p:cNvSpPr>
          <p:nvPr userDrawn="1"/>
        </p:nvSpPr>
        <p:spPr bwMode="white">
          <a:xfrm>
            <a:off x="878995" y="3065664"/>
            <a:ext cx="260691" cy="26016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206 w 412"/>
              <a:gd name="T11" fmla="*/ 376 h 412"/>
              <a:gd name="T12" fmla="*/ 36 w 412"/>
              <a:gd name="T13" fmla="*/ 206 h 412"/>
              <a:gd name="T14" fmla="*/ 206 w 412"/>
              <a:gd name="T15" fmla="*/ 36 h 412"/>
              <a:gd name="T16" fmla="*/ 376 w 412"/>
              <a:gd name="T17" fmla="*/ 206 h 412"/>
              <a:gd name="T18" fmla="*/ 206 w 412"/>
              <a:gd name="T19" fmla="*/ 376 h 412"/>
              <a:gd name="T20" fmla="*/ 328 w 412"/>
              <a:gd name="T21" fmla="*/ 206 h 412"/>
              <a:gd name="T22" fmla="*/ 260 w 412"/>
              <a:gd name="T23" fmla="*/ 274 h 412"/>
              <a:gd name="T24" fmla="*/ 222 w 412"/>
              <a:gd name="T25" fmla="*/ 274 h 412"/>
              <a:gd name="T26" fmla="*/ 271 w 412"/>
              <a:gd name="T27" fmla="*/ 225 h 412"/>
              <a:gd name="T28" fmla="*/ 90 w 412"/>
              <a:gd name="T29" fmla="*/ 225 h 412"/>
              <a:gd name="T30" fmla="*/ 90 w 412"/>
              <a:gd name="T31" fmla="*/ 218 h 412"/>
              <a:gd name="T32" fmla="*/ 90 w 412"/>
              <a:gd name="T33" fmla="*/ 194 h 412"/>
              <a:gd name="T34" fmla="*/ 90 w 412"/>
              <a:gd name="T35" fmla="*/ 187 h 412"/>
              <a:gd name="T36" fmla="*/ 271 w 412"/>
              <a:gd name="T37" fmla="*/ 187 h 412"/>
              <a:gd name="T38" fmla="*/ 222 w 412"/>
              <a:gd name="T39" fmla="*/ 138 h 412"/>
              <a:gd name="T40" fmla="*/ 260 w 412"/>
              <a:gd name="T41" fmla="*/ 138 h 412"/>
              <a:gd name="T42" fmla="*/ 328 w 412"/>
              <a:gd name="T43" fmla="*/ 2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19"/>
                  <a:pt x="92" y="412"/>
                  <a:pt x="206" y="412"/>
                </a:cubicBezTo>
                <a:cubicBezTo>
                  <a:pt x="320" y="412"/>
                  <a:pt x="412" y="319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206" y="376"/>
                </a:moveTo>
                <a:cubicBezTo>
                  <a:pt x="112" y="376"/>
                  <a:pt x="36" y="300"/>
                  <a:pt x="36" y="206"/>
                </a:cubicBezTo>
                <a:cubicBezTo>
                  <a:pt x="36" y="112"/>
                  <a:pt x="112" y="36"/>
                  <a:pt x="206" y="36"/>
                </a:cubicBezTo>
                <a:cubicBezTo>
                  <a:pt x="300" y="36"/>
                  <a:pt x="376" y="112"/>
                  <a:pt x="376" y="206"/>
                </a:cubicBezTo>
                <a:cubicBezTo>
                  <a:pt x="376" y="300"/>
                  <a:pt x="300" y="376"/>
                  <a:pt x="206" y="376"/>
                </a:cubicBezTo>
                <a:close/>
                <a:moveTo>
                  <a:pt x="328" y="206"/>
                </a:moveTo>
                <a:cubicBezTo>
                  <a:pt x="260" y="274"/>
                  <a:pt x="260" y="274"/>
                  <a:pt x="260" y="274"/>
                </a:cubicBezTo>
                <a:cubicBezTo>
                  <a:pt x="222" y="274"/>
                  <a:pt x="222" y="274"/>
                  <a:pt x="222" y="274"/>
                </a:cubicBezTo>
                <a:cubicBezTo>
                  <a:pt x="271" y="225"/>
                  <a:pt x="271" y="225"/>
                  <a:pt x="271" y="225"/>
                </a:cubicBezTo>
                <a:cubicBezTo>
                  <a:pt x="90" y="225"/>
                  <a:pt x="90" y="225"/>
                  <a:pt x="90" y="225"/>
                </a:cubicBezTo>
                <a:cubicBezTo>
                  <a:pt x="90" y="218"/>
                  <a:pt x="90" y="218"/>
                  <a:pt x="90" y="218"/>
                </a:cubicBezTo>
                <a:cubicBezTo>
                  <a:pt x="90" y="194"/>
                  <a:pt x="90" y="194"/>
                  <a:pt x="90" y="194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271" y="187"/>
                  <a:pt x="271" y="187"/>
                  <a:pt x="271" y="187"/>
                </a:cubicBezTo>
                <a:cubicBezTo>
                  <a:pt x="222" y="138"/>
                  <a:pt x="222" y="138"/>
                  <a:pt x="222" y="138"/>
                </a:cubicBezTo>
                <a:cubicBezTo>
                  <a:pt x="260" y="138"/>
                  <a:pt x="260" y="138"/>
                  <a:pt x="260" y="138"/>
                </a:cubicBezTo>
                <a:lnTo>
                  <a:pt x="328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srgbClr val="000000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1143" y="0"/>
            <a:ext cx="9141714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/>
          <p:cNvSpPr txBox="1"/>
          <p:nvPr userDrawn="1"/>
        </p:nvSpPr>
        <p:spPr>
          <a:xfrm>
            <a:off x="435265" y="4857379"/>
            <a:ext cx="3097080" cy="300083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2017 Lenovo Restricted. All rights reserved.</a:t>
            </a:r>
            <a:endParaRPr lang="en-US" dirty="0" smtClean="0">
              <a:solidFill>
                <a:prstClr val="white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  <a:p>
            <a:endParaRPr lang="en-US" dirty="0" smtClean="0">
              <a:solidFill>
                <a:prstClr val="white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  <a:p>
            <a:r>
              <a:rPr lang="en-US" dirty="0" smtClean="0">
                <a:solidFill>
                  <a:prstClr val="white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.</a:t>
            </a:r>
            <a:endParaRPr lang="en-US" dirty="0" smtClean="0">
              <a:solidFill>
                <a:prstClr val="white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3" name="Oval 12"/>
          <p:cNvSpPr/>
          <p:nvPr userDrawn="1"/>
        </p:nvSpPr>
        <p:spPr bwMode="gray">
          <a:xfrm>
            <a:off x="1194259" y="4747203"/>
            <a:ext cx="89154" cy="89154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Quote Layou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46"/>
          <a:stretch>
            <a:fillRect/>
          </a:stretch>
        </p:blipFill>
        <p:spPr>
          <a:xfrm>
            <a:off x="1143" y="3243262"/>
            <a:ext cx="9141714" cy="19002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05"/>
          <p:cNvGrpSpPr/>
          <p:nvPr userDrawn="1"/>
        </p:nvGrpSpPr>
        <p:grpSpPr bwMode="gray">
          <a:xfrm>
            <a:off x="1371127" y="745113"/>
            <a:ext cx="6401746" cy="3256307"/>
            <a:chOff x="1828170" y="1258957"/>
            <a:chExt cx="8535661" cy="4341742"/>
          </a:xfrm>
        </p:grpSpPr>
        <p:sp>
          <p:nvSpPr>
            <p:cNvPr id="105" name="Freeform 9"/>
            <p:cNvSpPr/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1" name="Rounded Rectangle 10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08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1531997" y="957264"/>
            <a:ext cx="6080006" cy="243198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630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470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09" name="Picture 10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4510113"/>
            <a:ext cx="7543800" cy="511444"/>
          </a:xfrm>
          <a:prstGeom prst="rect">
            <a:avLst/>
          </a:prstGeom>
        </p:spPr>
      </p:pic>
      <p:sp>
        <p:nvSpPr>
          <p:cNvPr id="111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469952" y="4166979"/>
            <a:ext cx="4204096" cy="657225"/>
          </a:xfrm>
        </p:spPr>
        <p:txBody>
          <a:bodyPr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  <a:lvl2pPr marL="341630" indent="0">
              <a:buNone/>
              <a:defRPr/>
            </a:lvl2pPr>
            <a:lvl3pPr marL="679450" indent="0">
              <a:buNone/>
              <a:defRPr/>
            </a:lvl3pPr>
            <a:lvl4pPr marL="966470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3" name="Group 118"/>
          <p:cNvGrpSpPr/>
          <p:nvPr userDrawn="1"/>
        </p:nvGrpSpPr>
        <p:grpSpPr>
          <a:xfrm>
            <a:off x="4350544" y="3474853"/>
            <a:ext cx="442912" cy="78581"/>
            <a:chOff x="5738813" y="4606631"/>
            <a:chExt cx="590550" cy="104775"/>
          </a:xfrm>
          <a:solidFill>
            <a:schemeClr val="accent5"/>
          </a:solidFill>
        </p:grpSpPr>
        <p:sp>
          <p:nvSpPr>
            <p:cNvPr id="116" name="Oval 115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17" name="Oval 116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18" name="Oval 117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Group 14"/>
          <p:cNvGrpSpPr/>
          <p:nvPr userDrawn="1"/>
        </p:nvGrpSpPr>
        <p:grpSpPr bwMode="gray">
          <a:xfrm>
            <a:off x="4390076" y="550549"/>
            <a:ext cx="363851" cy="363851"/>
            <a:chOff x="5853433" y="734066"/>
            <a:chExt cx="485134" cy="485134"/>
          </a:xfrm>
        </p:grpSpPr>
        <p:sp>
          <p:nvSpPr>
            <p:cNvPr id="8" name="Oval 7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4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23" name="Rectangle 22"/>
          <p:cNvSpPr/>
          <p:nvPr userDrawn="1"/>
        </p:nvSpPr>
        <p:spPr bwMode="gray">
          <a:xfrm>
            <a:off x="8811525" y="4796787"/>
            <a:ext cx="332476" cy="241687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4" name="TextBox slide number"/>
          <p:cNvSpPr txBox="1"/>
          <p:nvPr userDrawn="1"/>
        </p:nvSpPr>
        <p:spPr bwMode="white">
          <a:xfrm>
            <a:off x="8811526" y="4791945"/>
            <a:ext cx="337759" cy="184666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6EA5B71A-1B18-4E34-A48F-65DC4937AA99}" type="slidenum">
              <a:rPr lang="en-US" smtClean="0">
                <a:solidFill>
                  <a:prstClr val="white"/>
                </a:solidFill>
                <a:ea typeface="宋体" panose="02010600030101010101" pitchFamily="2" charset="-122"/>
                <a:cs typeface="Arial" panose="020B0604020202020204" pitchFamily="34" charset="0"/>
              </a:rPr>
            </a:fld>
            <a:endParaRPr lang="en-US" dirty="0" smtClean="0">
              <a:solidFill>
                <a:prstClr val="white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412014" y="4857379"/>
            <a:ext cx="3097080" cy="300083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000000">
                    <a:tint val="75000"/>
                  </a:srgbClr>
                </a:solidFill>
                <a:ea typeface="宋体" panose="02010600030101010101" pitchFamily="2" charset="-122"/>
                <a:cs typeface="Arial" panose="020B0604020202020204" pitchFamily="34" charset="0"/>
              </a:rPr>
              <a:t>2017 Lenovo Restricted. All rights reserved.</a:t>
            </a:r>
            <a:endParaRPr lang="en-US" dirty="0" smtClean="0">
              <a:solidFill>
                <a:srgbClr val="000000">
                  <a:tint val="75000"/>
                </a:srgbClr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  <a:p>
            <a:endParaRPr lang="en-US" dirty="0" smtClean="0">
              <a:solidFill>
                <a:srgbClr val="000000">
                  <a:tint val="75000"/>
                </a:srgbClr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478738" y="4129082"/>
            <a:ext cx="998053" cy="332477"/>
          </a:xfrm>
          <a:prstGeom prst="rect">
            <a:avLst/>
          </a:prstGeom>
        </p:spPr>
      </p:pic>
      <p:pic>
        <p:nvPicPr>
          <p:cNvPr id="21" name="Picture 313" descr="D:\MVNO Business\1. Marketing\Branding\品牌及LOGO\常用LOGO\Logo_red-1.jpg"/>
          <p:cNvPicPr>
            <a:picLocks noChangeAspect="1" noChangeArrowheads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538"/>
          <a:stretch>
            <a:fillRect/>
          </a:stretch>
        </p:blipFill>
        <p:spPr bwMode="auto">
          <a:xfrm>
            <a:off x="7607104" y="105505"/>
            <a:ext cx="1350000" cy="60406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hank You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Straight Connector 106"/>
          <p:cNvCxnSpPr/>
          <p:nvPr userDrawn="1"/>
        </p:nvCxnSpPr>
        <p:spPr>
          <a:xfrm flipV="1">
            <a:off x="411481" y="3494644"/>
            <a:ext cx="782361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22"/>
          <p:cNvGrpSpPr>
            <a:grpSpLocks noChangeAspect="1"/>
          </p:cNvGrpSpPr>
          <p:nvPr userDrawn="1"/>
        </p:nvGrpSpPr>
        <p:grpSpPr bwMode="black">
          <a:xfrm>
            <a:off x="411481" y="2261711"/>
            <a:ext cx="2571109" cy="1109282"/>
            <a:chOff x="-1037" y="57"/>
            <a:chExt cx="9758" cy="4210"/>
          </a:xfrm>
          <a:solidFill>
            <a:schemeClr val="tx2"/>
          </a:solidFill>
        </p:grpSpPr>
        <p:sp>
          <p:nvSpPr>
            <p:cNvPr id="32" name="Freeform 23"/>
            <p:cNvSpPr/>
            <p:nvPr userDrawn="1"/>
          </p:nvSpPr>
          <p:spPr bwMode="black">
            <a:xfrm>
              <a:off x="3627" y="3777"/>
              <a:ext cx="438" cy="490"/>
            </a:xfrm>
            <a:custGeom>
              <a:avLst/>
              <a:gdLst>
                <a:gd name="T0" fmla="*/ 159 w 185"/>
                <a:gd name="T1" fmla="*/ 125 h 207"/>
                <a:gd name="T2" fmla="*/ 159 w 185"/>
                <a:gd name="T3" fmla="*/ 162 h 207"/>
                <a:gd name="T4" fmla="*/ 134 w 185"/>
                <a:gd name="T5" fmla="*/ 176 h 207"/>
                <a:gd name="T6" fmla="*/ 100 w 185"/>
                <a:gd name="T7" fmla="*/ 183 h 207"/>
                <a:gd name="T8" fmla="*/ 63 w 185"/>
                <a:gd name="T9" fmla="*/ 174 h 207"/>
                <a:gd name="T10" fmla="*/ 36 w 185"/>
                <a:gd name="T11" fmla="*/ 147 h 207"/>
                <a:gd name="T12" fmla="*/ 27 w 185"/>
                <a:gd name="T13" fmla="*/ 103 h 207"/>
                <a:gd name="T14" fmla="*/ 35 w 185"/>
                <a:gd name="T15" fmla="*/ 62 h 207"/>
                <a:gd name="T16" fmla="*/ 47 w 185"/>
                <a:gd name="T17" fmla="*/ 43 h 207"/>
                <a:gd name="T18" fmla="*/ 69 w 185"/>
                <a:gd name="T19" fmla="*/ 28 h 207"/>
                <a:gd name="T20" fmla="*/ 100 w 185"/>
                <a:gd name="T21" fmla="*/ 22 h 207"/>
                <a:gd name="T22" fmla="*/ 128 w 185"/>
                <a:gd name="T23" fmla="*/ 28 h 207"/>
                <a:gd name="T24" fmla="*/ 147 w 185"/>
                <a:gd name="T25" fmla="*/ 42 h 207"/>
                <a:gd name="T26" fmla="*/ 158 w 185"/>
                <a:gd name="T27" fmla="*/ 66 h 207"/>
                <a:gd name="T28" fmla="*/ 182 w 185"/>
                <a:gd name="T29" fmla="*/ 59 h 207"/>
                <a:gd name="T30" fmla="*/ 167 w 185"/>
                <a:gd name="T31" fmla="*/ 26 h 207"/>
                <a:gd name="T32" fmla="*/ 139 w 185"/>
                <a:gd name="T33" fmla="*/ 7 h 207"/>
                <a:gd name="T34" fmla="*/ 100 w 185"/>
                <a:gd name="T35" fmla="*/ 0 h 207"/>
                <a:gd name="T36" fmla="*/ 47 w 185"/>
                <a:gd name="T37" fmla="*/ 12 h 207"/>
                <a:gd name="T38" fmla="*/ 12 w 185"/>
                <a:gd name="T39" fmla="*/ 50 h 207"/>
                <a:gd name="T40" fmla="*/ 0 w 185"/>
                <a:gd name="T41" fmla="*/ 104 h 207"/>
                <a:gd name="T42" fmla="*/ 12 w 185"/>
                <a:gd name="T43" fmla="*/ 158 h 207"/>
                <a:gd name="T44" fmla="*/ 48 w 185"/>
                <a:gd name="T45" fmla="*/ 194 h 207"/>
                <a:gd name="T46" fmla="*/ 102 w 185"/>
                <a:gd name="T47" fmla="*/ 207 h 207"/>
                <a:gd name="T48" fmla="*/ 145 w 185"/>
                <a:gd name="T49" fmla="*/ 199 h 207"/>
                <a:gd name="T50" fmla="*/ 185 w 185"/>
                <a:gd name="T51" fmla="*/ 176 h 207"/>
                <a:gd name="T52" fmla="*/ 185 w 185"/>
                <a:gd name="T53" fmla="*/ 101 h 207"/>
                <a:gd name="T54" fmla="*/ 100 w 185"/>
                <a:gd name="T55" fmla="*/ 101 h 207"/>
                <a:gd name="T56" fmla="*/ 100 w 185"/>
                <a:gd name="T57" fmla="*/ 125 h 207"/>
                <a:gd name="T58" fmla="*/ 159 w 185"/>
                <a:gd name="T59" fmla="*/ 12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5" h="207">
                  <a:moveTo>
                    <a:pt x="159" y="125"/>
                  </a:moveTo>
                  <a:cubicBezTo>
                    <a:pt x="159" y="162"/>
                    <a:pt x="159" y="162"/>
                    <a:pt x="159" y="162"/>
                  </a:cubicBezTo>
                  <a:cubicBezTo>
                    <a:pt x="153" y="167"/>
                    <a:pt x="145" y="172"/>
                    <a:pt x="134" y="176"/>
                  </a:cubicBezTo>
                  <a:cubicBezTo>
                    <a:pt x="123" y="181"/>
                    <a:pt x="112" y="183"/>
                    <a:pt x="100" y="183"/>
                  </a:cubicBezTo>
                  <a:cubicBezTo>
                    <a:pt x="87" y="183"/>
                    <a:pt x="75" y="180"/>
                    <a:pt x="63" y="174"/>
                  </a:cubicBezTo>
                  <a:cubicBezTo>
                    <a:pt x="51" y="168"/>
                    <a:pt x="42" y="159"/>
                    <a:pt x="36" y="147"/>
                  </a:cubicBezTo>
                  <a:cubicBezTo>
                    <a:pt x="30" y="135"/>
                    <a:pt x="27" y="120"/>
                    <a:pt x="27" y="103"/>
                  </a:cubicBezTo>
                  <a:cubicBezTo>
                    <a:pt x="27" y="88"/>
                    <a:pt x="30" y="75"/>
                    <a:pt x="35" y="62"/>
                  </a:cubicBezTo>
                  <a:cubicBezTo>
                    <a:pt x="38" y="55"/>
                    <a:pt x="42" y="49"/>
                    <a:pt x="47" y="43"/>
                  </a:cubicBezTo>
                  <a:cubicBezTo>
                    <a:pt x="53" y="37"/>
                    <a:pt x="60" y="32"/>
                    <a:pt x="69" y="28"/>
                  </a:cubicBezTo>
                  <a:cubicBezTo>
                    <a:pt x="77" y="24"/>
                    <a:pt x="88" y="22"/>
                    <a:pt x="100" y="22"/>
                  </a:cubicBezTo>
                  <a:cubicBezTo>
                    <a:pt x="110" y="22"/>
                    <a:pt x="119" y="24"/>
                    <a:pt x="128" y="28"/>
                  </a:cubicBezTo>
                  <a:cubicBezTo>
                    <a:pt x="136" y="31"/>
                    <a:pt x="142" y="36"/>
                    <a:pt x="147" y="42"/>
                  </a:cubicBezTo>
                  <a:cubicBezTo>
                    <a:pt x="151" y="48"/>
                    <a:pt x="155" y="56"/>
                    <a:pt x="158" y="66"/>
                  </a:cubicBezTo>
                  <a:cubicBezTo>
                    <a:pt x="182" y="59"/>
                    <a:pt x="182" y="59"/>
                    <a:pt x="182" y="59"/>
                  </a:cubicBezTo>
                  <a:cubicBezTo>
                    <a:pt x="178" y="46"/>
                    <a:pt x="173" y="35"/>
                    <a:pt x="167" y="26"/>
                  </a:cubicBezTo>
                  <a:cubicBezTo>
                    <a:pt x="160" y="18"/>
                    <a:pt x="151" y="12"/>
                    <a:pt x="139" y="7"/>
                  </a:cubicBezTo>
                  <a:cubicBezTo>
                    <a:pt x="127" y="2"/>
                    <a:pt x="114" y="0"/>
                    <a:pt x="100" y="0"/>
                  </a:cubicBezTo>
                  <a:cubicBezTo>
                    <a:pt x="80" y="0"/>
                    <a:pt x="62" y="4"/>
                    <a:pt x="47" y="12"/>
                  </a:cubicBezTo>
                  <a:cubicBezTo>
                    <a:pt x="32" y="20"/>
                    <a:pt x="20" y="33"/>
                    <a:pt x="12" y="50"/>
                  </a:cubicBezTo>
                  <a:cubicBezTo>
                    <a:pt x="4" y="67"/>
                    <a:pt x="0" y="85"/>
                    <a:pt x="0" y="104"/>
                  </a:cubicBezTo>
                  <a:cubicBezTo>
                    <a:pt x="0" y="124"/>
                    <a:pt x="4" y="142"/>
                    <a:pt x="12" y="158"/>
                  </a:cubicBezTo>
                  <a:cubicBezTo>
                    <a:pt x="20" y="174"/>
                    <a:pt x="32" y="186"/>
                    <a:pt x="48" y="194"/>
                  </a:cubicBezTo>
                  <a:cubicBezTo>
                    <a:pt x="64" y="203"/>
                    <a:pt x="82" y="207"/>
                    <a:pt x="102" y="207"/>
                  </a:cubicBezTo>
                  <a:cubicBezTo>
                    <a:pt x="117" y="207"/>
                    <a:pt x="131" y="204"/>
                    <a:pt x="145" y="199"/>
                  </a:cubicBezTo>
                  <a:cubicBezTo>
                    <a:pt x="158" y="194"/>
                    <a:pt x="172" y="186"/>
                    <a:pt x="185" y="176"/>
                  </a:cubicBezTo>
                  <a:cubicBezTo>
                    <a:pt x="185" y="101"/>
                    <a:pt x="185" y="101"/>
                    <a:pt x="185" y="101"/>
                  </a:cubicBezTo>
                  <a:cubicBezTo>
                    <a:pt x="100" y="101"/>
                    <a:pt x="100" y="101"/>
                    <a:pt x="100" y="101"/>
                  </a:cubicBezTo>
                  <a:cubicBezTo>
                    <a:pt x="100" y="125"/>
                    <a:pt x="100" y="125"/>
                    <a:pt x="100" y="125"/>
                  </a:cubicBezTo>
                  <a:lnTo>
                    <a:pt x="159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3" name="Freeform 24"/>
            <p:cNvSpPr>
              <a:spLocks noEditPoints="1"/>
            </p:cNvSpPr>
            <p:nvPr userDrawn="1"/>
          </p:nvSpPr>
          <p:spPr bwMode="black">
            <a:xfrm>
              <a:off x="4124" y="3785"/>
              <a:ext cx="418" cy="473"/>
            </a:xfrm>
            <a:custGeom>
              <a:avLst/>
              <a:gdLst>
                <a:gd name="T0" fmla="*/ 27 w 177"/>
                <a:gd name="T1" fmla="*/ 200 h 200"/>
                <a:gd name="T2" fmla="*/ 27 w 177"/>
                <a:gd name="T3" fmla="*/ 111 h 200"/>
                <a:gd name="T4" fmla="*/ 58 w 177"/>
                <a:gd name="T5" fmla="*/ 111 h 200"/>
                <a:gd name="T6" fmla="*/ 72 w 177"/>
                <a:gd name="T7" fmla="*/ 112 h 200"/>
                <a:gd name="T8" fmla="*/ 84 w 177"/>
                <a:gd name="T9" fmla="*/ 118 h 200"/>
                <a:gd name="T10" fmla="*/ 98 w 177"/>
                <a:gd name="T11" fmla="*/ 131 h 200"/>
                <a:gd name="T12" fmla="*/ 117 w 177"/>
                <a:gd name="T13" fmla="*/ 159 h 200"/>
                <a:gd name="T14" fmla="*/ 143 w 177"/>
                <a:gd name="T15" fmla="*/ 200 h 200"/>
                <a:gd name="T16" fmla="*/ 177 w 177"/>
                <a:gd name="T17" fmla="*/ 200 h 200"/>
                <a:gd name="T18" fmla="*/ 142 w 177"/>
                <a:gd name="T19" fmla="*/ 146 h 200"/>
                <a:gd name="T20" fmla="*/ 120 w 177"/>
                <a:gd name="T21" fmla="*/ 119 h 200"/>
                <a:gd name="T22" fmla="*/ 104 w 177"/>
                <a:gd name="T23" fmla="*/ 109 h 200"/>
                <a:gd name="T24" fmla="*/ 147 w 177"/>
                <a:gd name="T25" fmla="*/ 91 h 200"/>
                <a:gd name="T26" fmla="*/ 160 w 177"/>
                <a:gd name="T27" fmla="*/ 55 h 200"/>
                <a:gd name="T28" fmla="*/ 152 w 177"/>
                <a:gd name="T29" fmla="*/ 25 h 200"/>
                <a:gd name="T30" fmla="*/ 130 w 177"/>
                <a:gd name="T31" fmla="*/ 6 h 200"/>
                <a:gd name="T32" fmla="*/ 89 w 177"/>
                <a:gd name="T33" fmla="*/ 0 h 200"/>
                <a:gd name="T34" fmla="*/ 0 w 177"/>
                <a:gd name="T35" fmla="*/ 0 h 200"/>
                <a:gd name="T36" fmla="*/ 0 w 177"/>
                <a:gd name="T37" fmla="*/ 200 h 200"/>
                <a:gd name="T38" fmla="*/ 27 w 177"/>
                <a:gd name="T39" fmla="*/ 200 h 200"/>
                <a:gd name="T40" fmla="*/ 27 w 177"/>
                <a:gd name="T41" fmla="*/ 22 h 200"/>
                <a:gd name="T42" fmla="*/ 90 w 177"/>
                <a:gd name="T43" fmla="*/ 22 h 200"/>
                <a:gd name="T44" fmla="*/ 123 w 177"/>
                <a:gd name="T45" fmla="*/ 31 h 200"/>
                <a:gd name="T46" fmla="*/ 133 w 177"/>
                <a:gd name="T47" fmla="*/ 55 h 200"/>
                <a:gd name="T48" fmla="*/ 128 w 177"/>
                <a:gd name="T49" fmla="*/ 73 h 200"/>
                <a:gd name="T50" fmla="*/ 112 w 177"/>
                <a:gd name="T51" fmla="*/ 85 h 200"/>
                <a:gd name="T52" fmla="*/ 84 w 177"/>
                <a:gd name="T53" fmla="*/ 89 h 200"/>
                <a:gd name="T54" fmla="*/ 27 w 177"/>
                <a:gd name="T55" fmla="*/ 89 h 200"/>
                <a:gd name="T56" fmla="*/ 27 w 177"/>
                <a:gd name="T57" fmla="*/ 2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7" h="200">
                  <a:moveTo>
                    <a:pt x="27" y="200"/>
                  </a:moveTo>
                  <a:cubicBezTo>
                    <a:pt x="27" y="111"/>
                    <a:pt x="27" y="111"/>
                    <a:pt x="27" y="111"/>
                  </a:cubicBezTo>
                  <a:cubicBezTo>
                    <a:pt x="58" y="111"/>
                    <a:pt x="58" y="111"/>
                    <a:pt x="58" y="111"/>
                  </a:cubicBezTo>
                  <a:cubicBezTo>
                    <a:pt x="64" y="111"/>
                    <a:pt x="69" y="112"/>
                    <a:pt x="72" y="112"/>
                  </a:cubicBezTo>
                  <a:cubicBezTo>
                    <a:pt x="76" y="113"/>
                    <a:pt x="80" y="115"/>
                    <a:pt x="84" y="118"/>
                  </a:cubicBezTo>
                  <a:cubicBezTo>
                    <a:pt x="88" y="120"/>
                    <a:pt x="93" y="125"/>
                    <a:pt x="98" y="131"/>
                  </a:cubicBezTo>
                  <a:cubicBezTo>
                    <a:pt x="103" y="138"/>
                    <a:pt x="109" y="147"/>
                    <a:pt x="117" y="159"/>
                  </a:cubicBezTo>
                  <a:cubicBezTo>
                    <a:pt x="143" y="200"/>
                    <a:pt x="143" y="200"/>
                    <a:pt x="143" y="200"/>
                  </a:cubicBezTo>
                  <a:cubicBezTo>
                    <a:pt x="177" y="200"/>
                    <a:pt x="177" y="200"/>
                    <a:pt x="177" y="200"/>
                  </a:cubicBezTo>
                  <a:cubicBezTo>
                    <a:pt x="142" y="146"/>
                    <a:pt x="142" y="146"/>
                    <a:pt x="142" y="146"/>
                  </a:cubicBezTo>
                  <a:cubicBezTo>
                    <a:pt x="135" y="135"/>
                    <a:pt x="128" y="126"/>
                    <a:pt x="120" y="119"/>
                  </a:cubicBezTo>
                  <a:cubicBezTo>
                    <a:pt x="116" y="116"/>
                    <a:pt x="111" y="113"/>
                    <a:pt x="104" y="109"/>
                  </a:cubicBezTo>
                  <a:cubicBezTo>
                    <a:pt x="123" y="107"/>
                    <a:pt x="137" y="100"/>
                    <a:pt x="147" y="91"/>
                  </a:cubicBezTo>
                  <a:cubicBezTo>
                    <a:pt x="156" y="81"/>
                    <a:pt x="160" y="69"/>
                    <a:pt x="160" y="55"/>
                  </a:cubicBezTo>
                  <a:cubicBezTo>
                    <a:pt x="160" y="44"/>
                    <a:pt x="158" y="34"/>
                    <a:pt x="152" y="25"/>
                  </a:cubicBezTo>
                  <a:cubicBezTo>
                    <a:pt x="146" y="16"/>
                    <a:pt x="139" y="9"/>
                    <a:pt x="130" y="6"/>
                  </a:cubicBezTo>
                  <a:cubicBezTo>
                    <a:pt x="120" y="2"/>
                    <a:pt x="107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0"/>
                    <a:pt x="0" y="200"/>
                    <a:pt x="0" y="200"/>
                  </a:cubicBezTo>
                  <a:lnTo>
                    <a:pt x="27" y="200"/>
                  </a:lnTo>
                  <a:close/>
                  <a:moveTo>
                    <a:pt x="27" y="22"/>
                  </a:moveTo>
                  <a:cubicBezTo>
                    <a:pt x="90" y="22"/>
                    <a:pt x="90" y="22"/>
                    <a:pt x="90" y="22"/>
                  </a:cubicBezTo>
                  <a:cubicBezTo>
                    <a:pt x="105" y="22"/>
                    <a:pt x="116" y="25"/>
                    <a:pt x="123" y="31"/>
                  </a:cubicBezTo>
                  <a:cubicBezTo>
                    <a:pt x="130" y="38"/>
                    <a:pt x="133" y="45"/>
                    <a:pt x="133" y="55"/>
                  </a:cubicBezTo>
                  <a:cubicBezTo>
                    <a:pt x="133" y="61"/>
                    <a:pt x="131" y="67"/>
                    <a:pt x="128" y="73"/>
                  </a:cubicBezTo>
                  <a:cubicBezTo>
                    <a:pt x="124" y="78"/>
                    <a:pt x="119" y="82"/>
                    <a:pt x="112" y="85"/>
                  </a:cubicBezTo>
                  <a:cubicBezTo>
                    <a:pt x="105" y="87"/>
                    <a:pt x="96" y="89"/>
                    <a:pt x="84" y="89"/>
                  </a:cubicBezTo>
                  <a:cubicBezTo>
                    <a:pt x="27" y="89"/>
                    <a:pt x="27" y="89"/>
                    <a:pt x="27" y="89"/>
                  </a:cubicBezTo>
                  <a:lnTo>
                    <a:pt x="27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4" name="Freeform 25"/>
            <p:cNvSpPr>
              <a:spLocks noEditPoints="1"/>
            </p:cNvSpPr>
            <p:nvPr userDrawn="1"/>
          </p:nvSpPr>
          <p:spPr bwMode="black">
            <a:xfrm>
              <a:off x="4542" y="3785"/>
              <a:ext cx="442" cy="473"/>
            </a:xfrm>
            <a:custGeom>
              <a:avLst/>
              <a:gdLst>
                <a:gd name="T0" fmla="*/ 28 w 187"/>
                <a:gd name="T1" fmla="*/ 200 h 200"/>
                <a:gd name="T2" fmla="*/ 50 w 187"/>
                <a:gd name="T3" fmla="*/ 140 h 200"/>
                <a:gd name="T4" fmla="*/ 134 w 187"/>
                <a:gd name="T5" fmla="*/ 140 h 200"/>
                <a:gd name="T6" fmla="*/ 157 w 187"/>
                <a:gd name="T7" fmla="*/ 200 h 200"/>
                <a:gd name="T8" fmla="*/ 187 w 187"/>
                <a:gd name="T9" fmla="*/ 200 h 200"/>
                <a:gd name="T10" fmla="*/ 106 w 187"/>
                <a:gd name="T11" fmla="*/ 0 h 200"/>
                <a:gd name="T12" fmla="*/ 77 w 187"/>
                <a:gd name="T13" fmla="*/ 0 h 200"/>
                <a:gd name="T14" fmla="*/ 0 w 187"/>
                <a:gd name="T15" fmla="*/ 200 h 200"/>
                <a:gd name="T16" fmla="*/ 28 w 187"/>
                <a:gd name="T17" fmla="*/ 200 h 200"/>
                <a:gd name="T18" fmla="*/ 80 w 187"/>
                <a:gd name="T19" fmla="*/ 59 h 200"/>
                <a:gd name="T20" fmla="*/ 91 w 187"/>
                <a:gd name="T21" fmla="*/ 21 h 200"/>
                <a:gd name="T22" fmla="*/ 105 w 187"/>
                <a:gd name="T23" fmla="*/ 63 h 200"/>
                <a:gd name="T24" fmla="*/ 126 w 187"/>
                <a:gd name="T25" fmla="*/ 118 h 200"/>
                <a:gd name="T26" fmla="*/ 58 w 187"/>
                <a:gd name="T27" fmla="*/ 118 h 200"/>
                <a:gd name="T28" fmla="*/ 80 w 187"/>
                <a:gd name="T29" fmla="*/ 5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200">
                  <a:moveTo>
                    <a:pt x="28" y="200"/>
                  </a:moveTo>
                  <a:cubicBezTo>
                    <a:pt x="50" y="140"/>
                    <a:pt x="50" y="140"/>
                    <a:pt x="50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57" y="200"/>
                    <a:pt x="157" y="200"/>
                    <a:pt x="157" y="200"/>
                  </a:cubicBezTo>
                  <a:cubicBezTo>
                    <a:pt x="187" y="200"/>
                    <a:pt x="187" y="200"/>
                    <a:pt x="187" y="20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0" y="200"/>
                    <a:pt x="0" y="200"/>
                    <a:pt x="0" y="200"/>
                  </a:cubicBezTo>
                  <a:lnTo>
                    <a:pt x="28" y="200"/>
                  </a:lnTo>
                  <a:close/>
                  <a:moveTo>
                    <a:pt x="80" y="59"/>
                  </a:moveTo>
                  <a:cubicBezTo>
                    <a:pt x="84" y="47"/>
                    <a:pt x="88" y="34"/>
                    <a:pt x="91" y="21"/>
                  </a:cubicBezTo>
                  <a:cubicBezTo>
                    <a:pt x="94" y="32"/>
                    <a:pt x="98" y="46"/>
                    <a:pt x="105" y="63"/>
                  </a:cubicBezTo>
                  <a:cubicBezTo>
                    <a:pt x="126" y="118"/>
                    <a:pt x="126" y="118"/>
                    <a:pt x="126" y="118"/>
                  </a:cubicBezTo>
                  <a:cubicBezTo>
                    <a:pt x="58" y="118"/>
                    <a:pt x="58" y="118"/>
                    <a:pt x="58" y="118"/>
                  </a:cubicBezTo>
                  <a:lnTo>
                    <a:pt x="80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5" name="Freeform 26"/>
            <p:cNvSpPr/>
            <p:nvPr userDrawn="1"/>
          </p:nvSpPr>
          <p:spPr bwMode="black">
            <a:xfrm>
              <a:off x="5010" y="3777"/>
              <a:ext cx="419" cy="490"/>
            </a:xfrm>
            <a:custGeom>
              <a:avLst/>
              <a:gdLst>
                <a:gd name="T0" fmla="*/ 130 w 177"/>
                <a:gd name="T1" fmla="*/ 171 h 207"/>
                <a:gd name="T2" fmla="*/ 92 w 177"/>
                <a:gd name="T3" fmla="*/ 184 h 207"/>
                <a:gd name="T4" fmla="*/ 58 w 177"/>
                <a:gd name="T5" fmla="*/ 175 h 207"/>
                <a:gd name="T6" fmla="*/ 35 w 177"/>
                <a:gd name="T7" fmla="*/ 146 h 207"/>
                <a:gd name="T8" fmla="*/ 27 w 177"/>
                <a:gd name="T9" fmla="*/ 102 h 207"/>
                <a:gd name="T10" fmla="*/ 34 w 177"/>
                <a:gd name="T11" fmla="*/ 63 h 207"/>
                <a:gd name="T12" fmla="*/ 56 w 177"/>
                <a:gd name="T13" fmla="*/ 34 h 207"/>
                <a:gd name="T14" fmla="*/ 94 w 177"/>
                <a:gd name="T15" fmla="*/ 22 h 207"/>
                <a:gd name="T16" fmla="*/ 127 w 177"/>
                <a:gd name="T17" fmla="*/ 32 h 207"/>
                <a:gd name="T18" fmla="*/ 148 w 177"/>
                <a:gd name="T19" fmla="*/ 64 h 207"/>
                <a:gd name="T20" fmla="*/ 174 w 177"/>
                <a:gd name="T21" fmla="*/ 58 h 207"/>
                <a:gd name="T22" fmla="*/ 145 w 177"/>
                <a:gd name="T23" fmla="*/ 15 h 207"/>
                <a:gd name="T24" fmla="*/ 95 w 177"/>
                <a:gd name="T25" fmla="*/ 0 h 207"/>
                <a:gd name="T26" fmla="*/ 46 w 177"/>
                <a:gd name="T27" fmla="*/ 12 h 207"/>
                <a:gd name="T28" fmla="*/ 12 w 177"/>
                <a:gd name="T29" fmla="*/ 47 h 207"/>
                <a:gd name="T30" fmla="*/ 0 w 177"/>
                <a:gd name="T31" fmla="*/ 102 h 207"/>
                <a:gd name="T32" fmla="*/ 11 w 177"/>
                <a:gd name="T33" fmla="*/ 155 h 207"/>
                <a:gd name="T34" fmla="*/ 42 w 177"/>
                <a:gd name="T35" fmla="*/ 194 h 207"/>
                <a:gd name="T36" fmla="*/ 94 w 177"/>
                <a:gd name="T37" fmla="*/ 207 h 207"/>
                <a:gd name="T38" fmla="*/ 147 w 177"/>
                <a:gd name="T39" fmla="*/ 190 h 207"/>
                <a:gd name="T40" fmla="*/ 177 w 177"/>
                <a:gd name="T41" fmla="*/ 140 h 207"/>
                <a:gd name="T42" fmla="*/ 151 w 177"/>
                <a:gd name="T43" fmla="*/ 133 h 207"/>
                <a:gd name="T44" fmla="*/ 130 w 177"/>
                <a:gd name="T45" fmla="*/ 171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7" h="207">
                  <a:moveTo>
                    <a:pt x="130" y="171"/>
                  </a:moveTo>
                  <a:cubicBezTo>
                    <a:pt x="119" y="180"/>
                    <a:pt x="107" y="184"/>
                    <a:pt x="92" y="184"/>
                  </a:cubicBezTo>
                  <a:cubicBezTo>
                    <a:pt x="80" y="184"/>
                    <a:pt x="69" y="181"/>
                    <a:pt x="58" y="175"/>
                  </a:cubicBezTo>
                  <a:cubicBezTo>
                    <a:pt x="48" y="168"/>
                    <a:pt x="40" y="159"/>
                    <a:pt x="35" y="146"/>
                  </a:cubicBezTo>
                  <a:cubicBezTo>
                    <a:pt x="30" y="134"/>
                    <a:pt x="27" y="119"/>
                    <a:pt x="27" y="102"/>
                  </a:cubicBezTo>
                  <a:cubicBezTo>
                    <a:pt x="27" y="88"/>
                    <a:pt x="30" y="76"/>
                    <a:pt x="34" y="63"/>
                  </a:cubicBezTo>
                  <a:cubicBezTo>
                    <a:pt x="38" y="51"/>
                    <a:pt x="45" y="41"/>
                    <a:pt x="56" y="34"/>
                  </a:cubicBezTo>
                  <a:cubicBezTo>
                    <a:pt x="66" y="26"/>
                    <a:pt x="79" y="22"/>
                    <a:pt x="94" y="22"/>
                  </a:cubicBezTo>
                  <a:cubicBezTo>
                    <a:pt x="108" y="22"/>
                    <a:pt x="119" y="26"/>
                    <a:pt x="127" y="32"/>
                  </a:cubicBezTo>
                  <a:cubicBezTo>
                    <a:pt x="136" y="39"/>
                    <a:pt x="143" y="50"/>
                    <a:pt x="148" y="64"/>
                  </a:cubicBezTo>
                  <a:cubicBezTo>
                    <a:pt x="174" y="58"/>
                    <a:pt x="174" y="58"/>
                    <a:pt x="174" y="58"/>
                  </a:cubicBezTo>
                  <a:cubicBezTo>
                    <a:pt x="168" y="40"/>
                    <a:pt x="159" y="25"/>
                    <a:pt x="145" y="15"/>
                  </a:cubicBezTo>
                  <a:cubicBezTo>
                    <a:pt x="132" y="5"/>
                    <a:pt x="115" y="0"/>
                    <a:pt x="95" y="0"/>
                  </a:cubicBezTo>
                  <a:cubicBezTo>
                    <a:pt x="77" y="0"/>
                    <a:pt x="61" y="4"/>
                    <a:pt x="46" y="12"/>
                  </a:cubicBezTo>
                  <a:cubicBezTo>
                    <a:pt x="31" y="20"/>
                    <a:pt x="20" y="32"/>
                    <a:pt x="12" y="47"/>
                  </a:cubicBezTo>
                  <a:cubicBezTo>
                    <a:pt x="4" y="63"/>
                    <a:pt x="0" y="81"/>
                    <a:pt x="0" y="102"/>
                  </a:cubicBezTo>
                  <a:cubicBezTo>
                    <a:pt x="0" y="121"/>
                    <a:pt x="4" y="139"/>
                    <a:pt x="11" y="155"/>
                  </a:cubicBezTo>
                  <a:cubicBezTo>
                    <a:pt x="18" y="172"/>
                    <a:pt x="28" y="185"/>
                    <a:pt x="42" y="194"/>
                  </a:cubicBezTo>
                  <a:cubicBezTo>
                    <a:pt x="55" y="202"/>
                    <a:pt x="73" y="207"/>
                    <a:pt x="94" y="207"/>
                  </a:cubicBezTo>
                  <a:cubicBezTo>
                    <a:pt x="115" y="207"/>
                    <a:pt x="133" y="201"/>
                    <a:pt x="147" y="190"/>
                  </a:cubicBezTo>
                  <a:cubicBezTo>
                    <a:pt x="162" y="178"/>
                    <a:pt x="172" y="162"/>
                    <a:pt x="177" y="140"/>
                  </a:cubicBezTo>
                  <a:cubicBezTo>
                    <a:pt x="151" y="133"/>
                    <a:pt x="151" y="133"/>
                    <a:pt x="151" y="133"/>
                  </a:cubicBezTo>
                  <a:cubicBezTo>
                    <a:pt x="147" y="150"/>
                    <a:pt x="140" y="163"/>
                    <a:pt x="130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6" name="Rectangle 27"/>
            <p:cNvSpPr>
              <a:spLocks noChangeArrowheads="1"/>
            </p:cNvSpPr>
            <p:nvPr userDrawn="1"/>
          </p:nvSpPr>
          <p:spPr bwMode="black">
            <a:xfrm>
              <a:off x="5509" y="3785"/>
              <a:ext cx="64" cy="47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7" name="Freeform 28"/>
            <p:cNvSpPr>
              <a:spLocks noEditPoints="1"/>
            </p:cNvSpPr>
            <p:nvPr userDrawn="1"/>
          </p:nvSpPr>
          <p:spPr bwMode="black">
            <a:xfrm>
              <a:off x="5625" y="3785"/>
              <a:ext cx="442" cy="473"/>
            </a:xfrm>
            <a:custGeom>
              <a:avLst/>
              <a:gdLst>
                <a:gd name="T0" fmla="*/ 28 w 187"/>
                <a:gd name="T1" fmla="*/ 200 h 200"/>
                <a:gd name="T2" fmla="*/ 50 w 187"/>
                <a:gd name="T3" fmla="*/ 140 h 200"/>
                <a:gd name="T4" fmla="*/ 134 w 187"/>
                <a:gd name="T5" fmla="*/ 140 h 200"/>
                <a:gd name="T6" fmla="*/ 157 w 187"/>
                <a:gd name="T7" fmla="*/ 200 h 200"/>
                <a:gd name="T8" fmla="*/ 187 w 187"/>
                <a:gd name="T9" fmla="*/ 200 h 200"/>
                <a:gd name="T10" fmla="*/ 105 w 187"/>
                <a:gd name="T11" fmla="*/ 0 h 200"/>
                <a:gd name="T12" fmla="*/ 77 w 187"/>
                <a:gd name="T13" fmla="*/ 0 h 200"/>
                <a:gd name="T14" fmla="*/ 0 w 187"/>
                <a:gd name="T15" fmla="*/ 200 h 200"/>
                <a:gd name="T16" fmla="*/ 28 w 187"/>
                <a:gd name="T17" fmla="*/ 200 h 200"/>
                <a:gd name="T18" fmla="*/ 80 w 187"/>
                <a:gd name="T19" fmla="*/ 59 h 200"/>
                <a:gd name="T20" fmla="*/ 90 w 187"/>
                <a:gd name="T21" fmla="*/ 21 h 200"/>
                <a:gd name="T22" fmla="*/ 105 w 187"/>
                <a:gd name="T23" fmla="*/ 63 h 200"/>
                <a:gd name="T24" fmla="*/ 126 w 187"/>
                <a:gd name="T25" fmla="*/ 118 h 200"/>
                <a:gd name="T26" fmla="*/ 58 w 187"/>
                <a:gd name="T27" fmla="*/ 118 h 200"/>
                <a:gd name="T28" fmla="*/ 80 w 187"/>
                <a:gd name="T29" fmla="*/ 5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200">
                  <a:moveTo>
                    <a:pt x="28" y="200"/>
                  </a:moveTo>
                  <a:cubicBezTo>
                    <a:pt x="50" y="140"/>
                    <a:pt x="50" y="140"/>
                    <a:pt x="50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57" y="200"/>
                    <a:pt x="157" y="200"/>
                    <a:pt x="157" y="200"/>
                  </a:cubicBezTo>
                  <a:cubicBezTo>
                    <a:pt x="187" y="200"/>
                    <a:pt x="187" y="200"/>
                    <a:pt x="187" y="20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0" y="200"/>
                    <a:pt x="0" y="200"/>
                    <a:pt x="0" y="200"/>
                  </a:cubicBezTo>
                  <a:lnTo>
                    <a:pt x="28" y="200"/>
                  </a:lnTo>
                  <a:close/>
                  <a:moveTo>
                    <a:pt x="80" y="59"/>
                  </a:moveTo>
                  <a:cubicBezTo>
                    <a:pt x="84" y="47"/>
                    <a:pt x="88" y="34"/>
                    <a:pt x="90" y="21"/>
                  </a:cubicBezTo>
                  <a:cubicBezTo>
                    <a:pt x="94" y="32"/>
                    <a:pt x="98" y="46"/>
                    <a:pt x="105" y="63"/>
                  </a:cubicBezTo>
                  <a:cubicBezTo>
                    <a:pt x="126" y="118"/>
                    <a:pt x="126" y="118"/>
                    <a:pt x="126" y="118"/>
                  </a:cubicBezTo>
                  <a:cubicBezTo>
                    <a:pt x="58" y="118"/>
                    <a:pt x="58" y="118"/>
                    <a:pt x="58" y="118"/>
                  </a:cubicBezTo>
                  <a:lnTo>
                    <a:pt x="80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8" name="Freeform 29"/>
            <p:cNvSpPr/>
            <p:nvPr userDrawn="1"/>
          </p:nvSpPr>
          <p:spPr bwMode="black">
            <a:xfrm>
              <a:off x="6090" y="3777"/>
              <a:ext cx="376" cy="490"/>
            </a:xfrm>
            <a:custGeom>
              <a:avLst/>
              <a:gdLst>
                <a:gd name="T0" fmla="*/ 11 w 159"/>
                <a:gd name="T1" fmla="*/ 175 h 207"/>
                <a:gd name="T2" fmla="*/ 39 w 159"/>
                <a:gd name="T3" fmla="*/ 199 h 207"/>
                <a:gd name="T4" fmla="*/ 85 w 159"/>
                <a:gd name="T5" fmla="*/ 207 h 207"/>
                <a:gd name="T6" fmla="*/ 124 w 159"/>
                <a:gd name="T7" fmla="*/ 199 h 207"/>
                <a:gd name="T8" fmla="*/ 150 w 159"/>
                <a:gd name="T9" fmla="*/ 177 h 207"/>
                <a:gd name="T10" fmla="*/ 159 w 159"/>
                <a:gd name="T11" fmla="*/ 147 h 207"/>
                <a:gd name="T12" fmla="*/ 151 w 159"/>
                <a:gd name="T13" fmla="*/ 118 h 207"/>
                <a:gd name="T14" fmla="*/ 125 w 159"/>
                <a:gd name="T15" fmla="*/ 98 h 207"/>
                <a:gd name="T16" fmla="*/ 81 w 159"/>
                <a:gd name="T17" fmla="*/ 85 h 207"/>
                <a:gd name="T18" fmla="*/ 41 w 159"/>
                <a:gd name="T19" fmla="*/ 71 h 207"/>
                <a:gd name="T20" fmla="*/ 33 w 159"/>
                <a:gd name="T21" fmla="*/ 53 h 207"/>
                <a:gd name="T22" fmla="*/ 44 w 159"/>
                <a:gd name="T23" fmla="*/ 32 h 207"/>
                <a:gd name="T24" fmla="*/ 79 w 159"/>
                <a:gd name="T25" fmla="*/ 23 h 207"/>
                <a:gd name="T26" fmla="*/ 114 w 159"/>
                <a:gd name="T27" fmla="*/ 33 h 207"/>
                <a:gd name="T28" fmla="*/ 128 w 159"/>
                <a:gd name="T29" fmla="*/ 62 h 207"/>
                <a:gd name="T30" fmla="*/ 153 w 159"/>
                <a:gd name="T31" fmla="*/ 60 h 207"/>
                <a:gd name="T32" fmla="*/ 143 w 159"/>
                <a:gd name="T33" fmla="*/ 28 h 207"/>
                <a:gd name="T34" fmla="*/ 117 w 159"/>
                <a:gd name="T35" fmla="*/ 7 h 207"/>
                <a:gd name="T36" fmla="*/ 78 w 159"/>
                <a:gd name="T37" fmla="*/ 0 h 207"/>
                <a:gd name="T38" fmla="*/ 41 w 159"/>
                <a:gd name="T39" fmla="*/ 7 h 207"/>
                <a:gd name="T40" fmla="*/ 16 w 159"/>
                <a:gd name="T41" fmla="*/ 27 h 207"/>
                <a:gd name="T42" fmla="*/ 7 w 159"/>
                <a:gd name="T43" fmla="*/ 55 h 207"/>
                <a:gd name="T44" fmla="*/ 14 w 159"/>
                <a:gd name="T45" fmla="*/ 80 h 207"/>
                <a:gd name="T46" fmla="*/ 36 w 159"/>
                <a:gd name="T47" fmla="*/ 99 h 207"/>
                <a:gd name="T48" fmla="*/ 74 w 159"/>
                <a:gd name="T49" fmla="*/ 111 h 207"/>
                <a:gd name="T50" fmla="*/ 110 w 159"/>
                <a:gd name="T51" fmla="*/ 121 h 207"/>
                <a:gd name="T52" fmla="*/ 128 w 159"/>
                <a:gd name="T53" fmla="*/ 133 h 207"/>
                <a:gd name="T54" fmla="*/ 133 w 159"/>
                <a:gd name="T55" fmla="*/ 149 h 207"/>
                <a:gd name="T56" fmla="*/ 128 w 159"/>
                <a:gd name="T57" fmla="*/ 166 h 207"/>
                <a:gd name="T58" fmla="*/ 111 w 159"/>
                <a:gd name="T59" fmla="*/ 179 h 207"/>
                <a:gd name="T60" fmla="*/ 84 w 159"/>
                <a:gd name="T61" fmla="*/ 183 h 207"/>
                <a:gd name="T62" fmla="*/ 53 w 159"/>
                <a:gd name="T63" fmla="*/ 177 h 207"/>
                <a:gd name="T64" fmla="*/ 33 w 159"/>
                <a:gd name="T65" fmla="*/ 162 h 207"/>
                <a:gd name="T66" fmla="*/ 25 w 159"/>
                <a:gd name="T67" fmla="*/ 137 h 207"/>
                <a:gd name="T68" fmla="*/ 0 w 159"/>
                <a:gd name="T69" fmla="*/ 139 h 207"/>
                <a:gd name="T70" fmla="*/ 11 w 159"/>
                <a:gd name="T71" fmla="*/ 17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9" h="207">
                  <a:moveTo>
                    <a:pt x="11" y="175"/>
                  </a:moveTo>
                  <a:cubicBezTo>
                    <a:pt x="18" y="186"/>
                    <a:pt x="27" y="194"/>
                    <a:pt x="39" y="199"/>
                  </a:cubicBezTo>
                  <a:cubicBezTo>
                    <a:pt x="52" y="204"/>
                    <a:pt x="67" y="207"/>
                    <a:pt x="85" y="207"/>
                  </a:cubicBezTo>
                  <a:cubicBezTo>
                    <a:pt x="99" y="207"/>
                    <a:pt x="112" y="204"/>
                    <a:pt x="124" y="199"/>
                  </a:cubicBezTo>
                  <a:cubicBezTo>
                    <a:pt x="135" y="194"/>
                    <a:pt x="144" y="186"/>
                    <a:pt x="150" y="177"/>
                  </a:cubicBezTo>
                  <a:cubicBezTo>
                    <a:pt x="156" y="168"/>
                    <a:pt x="159" y="158"/>
                    <a:pt x="159" y="147"/>
                  </a:cubicBezTo>
                  <a:cubicBezTo>
                    <a:pt x="159" y="136"/>
                    <a:pt x="156" y="127"/>
                    <a:pt x="151" y="118"/>
                  </a:cubicBezTo>
                  <a:cubicBezTo>
                    <a:pt x="145" y="110"/>
                    <a:pt x="136" y="103"/>
                    <a:pt x="125" y="98"/>
                  </a:cubicBezTo>
                  <a:cubicBezTo>
                    <a:pt x="117" y="94"/>
                    <a:pt x="102" y="90"/>
                    <a:pt x="81" y="85"/>
                  </a:cubicBezTo>
                  <a:cubicBezTo>
                    <a:pt x="59" y="80"/>
                    <a:pt x="46" y="76"/>
                    <a:pt x="41" y="71"/>
                  </a:cubicBezTo>
                  <a:cubicBezTo>
                    <a:pt x="35" y="66"/>
                    <a:pt x="33" y="60"/>
                    <a:pt x="33" y="53"/>
                  </a:cubicBezTo>
                  <a:cubicBezTo>
                    <a:pt x="33" y="45"/>
                    <a:pt x="36" y="38"/>
                    <a:pt x="44" y="32"/>
                  </a:cubicBezTo>
                  <a:cubicBezTo>
                    <a:pt x="51" y="26"/>
                    <a:pt x="63" y="23"/>
                    <a:pt x="79" y="23"/>
                  </a:cubicBezTo>
                  <a:cubicBezTo>
                    <a:pt x="94" y="23"/>
                    <a:pt x="106" y="26"/>
                    <a:pt x="114" y="33"/>
                  </a:cubicBezTo>
                  <a:cubicBezTo>
                    <a:pt x="122" y="39"/>
                    <a:pt x="126" y="49"/>
                    <a:pt x="128" y="62"/>
                  </a:cubicBezTo>
                  <a:cubicBezTo>
                    <a:pt x="153" y="60"/>
                    <a:pt x="153" y="60"/>
                    <a:pt x="153" y="60"/>
                  </a:cubicBezTo>
                  <a:cubicBezTo>
                    <a:pt x="153" y="48"/>
                    <a:pt x="149" y="37"/>
                    <a:pt x="143" y="28"/>
                  </a:cubicBezTo>
                  <a:cubicBezTo>
                    <a:pt x="137" y="19"/>
                    <a:pt x="128" y="12"/>
                    <a:pt x="117" y="7"/>
                  </a:cubicBezTo>
                  <a:cubicBezTo>
                    <a:pt x="106" y="2"/>
                    <a:pt x="93" y="0"/>
                    <a:pt x="78" y="0"/>
                  </a:cubicBezTo>
                  <a:cubicBezTo>
                    <a:pt x="64" y="0"/>
                    <a:pt x="52" y="2"/>
                    <a:pt x="41" y="7"/>
                  </a:cubicBezTo>
                  <a:cubicBezTo>
                    <a:pt x="30" y="11"/>
                    <a:pt x="22" y="18"/>
                    <a:pt x="16" y="27"/>
                  </a:cubicBezTo>
                  <a:cubicBezTo>
                    <a:pt x="10" y="35"/>
                    <a:pt x="7" y="45"/>
                    <a:pt x="7" y="55"/>
                  </a:cubicBezTo>
                  <a:cubicBezTo>
                    <a:pt x="7" y="64"/>
                    <a:pt x="10" y="72"/>
                    <a:pt x="14" y="80"/>
                  </a:cubicBezTo>
                  <a:cubicBezTo>
                    <a:pt x="19" y="87"/>
                    <a:pt x="26" y="94"/>
                    <a:pt x="36" y="99"/>
                  </a:cubicBezTo>
                  <a:cubicBezTo>
                    <a:pt x="43" y="102"/>
                    <a:pt x="56" y="107"/>
                    <a:pt x="74" y="111"/>
                  </a:cubicBezTo>
                  <a:cubicBezTo>
                    <a:pt x="93" y="115"/>
                    <a:pt x="105" y="119"/>
                    <a:pt x="110" y="121"/>
                  </a:cubicBezTo>
                  <a:cubicBezTo>
                    <a:pt x="118" y="124"/>
                    <a:pt x="124" y="128"/>
                    <a:pt x="128" y="133"/>
                  </a:cubicBezTo>
                  <a:cubicBezTo>
                    <a:pt x="132" y="137"/>
                    <a:pt x="133" y="143"/>
                    <a:pt x="133" y="149"/>
                  </a:cubicBezTo>
                  <a:cubicBezTo>
                    <a:pt x="133" y="155"/>
                    <a:pt x="132" y="161"/>
                    <a:pt x="128" y="166"/>
                  </a:cubicBezTo>
                  <a:cubicBezTo>
                    <a:pt x="124" y="171"/>
                    <a:pt x="118" y="176"/>
                    <a:pt x="111" y="179"/>
                  </a:cubicBezTo>
                  <a:cubicBezTo>
                    <a:pt x="103" y="182"/>
                    <a:pt x="94" y="183"/>
                    <a:pt x="84" y="183"/>
                  </a:cubicBezTo>
                  <a:cubicBezTo>
                    <a:pt x="72" y="183"/>
                    <a:pt x="62" y="181"/>
                    <a:pt x="53" y="177"/>
                  </a:cubicBezTo>
                  <a:cubicBezTo>
                    <a:pt x="44" y="173"/>
                    <a:pt x="37" y="168"/>
                    <a:pt x="33" y="162"/>
                  </a:cubicBezTo>
                  <a:cubicBezTo>
                    <a:pt x="29" y="155"/>
                    <a:pt x="26" y="147"/>
                    <a:pt x="25" y="13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52"/>
                    <a:pt x="4" y="164"/>
                    <a:pt x="11" y="1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9" name="Freeform 30"/>
            <p:cNvSpPr/>
            <p:nvPr userDrawn="1"/>
          </p:nvSpPr>
          <p:spPr bwMode="black">
            <a:xfrm>
              <a:off x="2098" y="1896"/>
              <a:ext cx="418" cy="490"/>
            </a:xfrm>
            <a:custGeom>
              <a:avLst/>
              <a:gdLst>
                <a:gd name="T0" fmla="*/ 130 w 177"/>
                <a:gd name="T1" fmla="*/ 171 h 207"/>
                <a:gd name="T2" fmla="*/ 92 w 177"/>
                <a:gd name="T3" fmla="*/ 184 h 207"/>
                <a:gd name="T4" fmla="*/ 58 w 177"/>
                <a:gd name="T5" fmla="*/ 175 h 207"/>
                <a:gd name="T6" fmla="*/ 35 w 177"/>
                <a:gd name="T7" fmla="*/ 146 h 207"/>
                <a:gd name="T8" fmla="*/ 27 w 177"/>
                <a:gd name="T9" fmla="*/ 102 h 207"/>
                <a:gd name="T10" fmla="*/ 34 w 177"/>
                <a:gd name="T11" fmla="*/ 63 h 207"/>
                <a:gd name="T12" fmla="*/ 55 w 177"/>
                <a:gd name="T13" fmla="*/ 33 h 207"/>
                <a:gd name="T14" fmla="*/ 94 w 177"/>
                <a:gd name="T15" fmla="*/ 22 h 207"/>
                <a:gd name="T16" fmla="*/ 127 w 177"/>
                <a:gd name="T17" fmla="*/ 32 h 207"/>
                <a:gd name="T18" fmla="*/ 147 w 177"/>
                <a:gd name="T19" fmla="*/ 64 h 207"/>
                <a:gd name="T20" fmla="*/ 174 w 177"/>
                <a:gd name="T21" fmla="*/ 58 h 207"/>
                <a:gd name="T22" fmla="*/ 145 w 177"/>
                <a:gd name="T23" fmla="*/ 15 h 207"/>
                <a:gd name="T24" fmla="*/ 95 w 177"/>
                <a:gd name="T25" fmla="*/ 0 h 207"/>
                <a:gd name="T26" fmla="*/ 46 w 177"/>
                <a:gd name="T27" fmla="*/ 12 h 207"/>
                <a:gd name="T28" fmla="*/ 12 w 177"/>
                <a:gd name="T29" fmla="*/ 47 h 207"/>
                <a:gd name="T30" fmla="*/ 0 w 177"/>
                <a:gd name="T31" fmla="*/ 102 h 207"/>
                <a:gd name="T32" fmla="*/ 11 w 177"/>
                <a:gd name="T33" fmla="*/ 155 h 207"/>
                <a:gd name="T34" fmla="*/ 41 w 177"/>
                <a:gd name="T35" fmla="*/ 194 h 207"/>
                <a:gd name="T36" fmla="*/ 94 w 177"/>
                <a:gd name="T37" fmla="*/ 207 h 207"/>
                <a:gd name="T38" fmla="*/ 147 w 177"/>
                <a:gd name="T39" fmla="*/ 190 h 207"/>
                <a:gd name="T40" fmla="*/ 177 w 177"/>
                <a:gd name="T41" fmla="*/ 140 h 207"/>
                <a:gd name="T42" fmla="*/ 151 w 177"/>
                <a:gd name="T43" fmla="*/ 133 h 207"/>
                <a:gd name="T44" fmla="*/ 130 w 177"/>
                <a:gd name="T45" fmla="*/ 171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7" h="207">
                  <a:moveTo>
                    <a:pt x="130" y="171"/>
                  </a:moveTo>
                  <a:cubicBezTo>
                    <a:pt x="119" y="180"/>
                    <a:pt x="107" y="184"/>
                    <a:pt x="92" y="184"/>
                  </a:cubicBezTo>
                  <a:cubicBezTo>
                    <a:pt x="80" y="184"/>
                    <a:pt x="68" y="181"/>
                    <a:pt x="58" y="175"/>
                  </a:cubicBezTo>
                  <a:cubicBezTo>
                    <a:pt x="47" y="168"/>
                    <a:pt x="40" y="159"/>
                    <a:pt x="35" y="146"/>
                  </a:cubicBezTo>
                  <a:cubicBezTo>
                    <a:pt x="30" y="133"/>
                    <a:pt x="27" y="119"/>
                    <a:pt x="27" y="102"/>
                  </a:cubicBezTo>
                  <a:cubicBezTo>
                    <a:pt x="27" y="88"/>
                    <a:pt x="29" y="76"/>
                    <a:pt x="34" y="63"/>
                  </a:cubicBezTo>
                  <a:cubicBezTo>
                    <a:pt x="38" y="51"/>
                    <a:pt x="45" y="41"/>
                    <a:pt x="55" y="33"/>
                  </a:cubicBezTo>
                  <a:cubicBezTo>
                    <a:pt x="66" y="26"/>
                    <a:pt x="79" y="22"/>
                    <a:pt x="94" y="22"/>
                  </a:cubicBezTo>
                  <a:cubicBezTo>
                    <a:pt x="107" y="22"/>
                    <a:pt x="118" y="26"/>
                    <a:pt x="127" y="32"/>
                  </a:cubicBezTo>
                  <a:cubicBezTo>
                    <a:pt x="136" y="39"/>
                    <a:pt x="143" y="50"/>
                    <a:pt x="147" y="64"/>
                  </a:cubicBezTo>
                  <a:cubicBezTo>
                    <a:pt x="174" y="58"/>
                    <a:pt x="174" y="58"/>
                    <a:pt x="174" y="58"/>
                  </a:cubicBezTo>
                  <a:cubicBezTo>
                    <a:pt x="168" y="39"/>
                    <a:pt x="159" y="25"/>
                    <a:pt x="145" y="15"/>
                  </a:cubicBezTo>
                  <a:cubicBezTo>
                    <a:pt x="131" y="5"/>
                    <a:pt x="115" y="0"/>
                    <a:pt x="95" y="0"/>
                  </a:cubicBezTo>
                  <a:cubicBezTo>
                    <a:pt x="77" y="0"/>
                    <a:pt x="61" y="4"/>
                    <a:pt x="46" y="12"/>
                  </a:cubicBezTo>
                  <a:cubicBezTo>
                    <a:pt x="31" y="20"/>
                    <a:pt x="20" y="32"/>
                    <a:pt x="12" y="47"/>
                  </a:cubicBezTo>
                  <a:cubicBezTo>
                    <a:pt x="4" y="63"/>
                    <a:pt x="0" y="81"/>
                    <a:pt x="0" y="102"/>
                  </a:cubicBezTo>
                  <a:cubicBezTo>
                    <a:pt x="0" y="121"/>
                    <a:pt x="4" y="139"/>
                    <a:pt x="11" y="155"/>
                  </a:cubicBezTo>
                  <a:cubicBezTo>
                    <a:pt x="18" y="172"/>
                    <a:pt x="28" y="185"/>
                    <a:pt x="41" y="194"/>
                  </a:cubicBezTo>
                  <a:cubicBezTo>
                    <a:pt x="55" y="202"/>
                    <a:pt x="73" y="207"/>
                    <a:pt x="94" y="207"/>
                  </a:cubicBezTo>
                  <a:cubicBezTo>
                    <a:pt x="115" y="207"/>
                    <a:pt x="133" y="201"/>
                    <a:pt x="147" y="190"/>
                  </a:cubicBezTo>
                  <a:cubicBezTo>
                    <a:pt x="161" y="178"/>
                    <a:pt x="171" y="162"/>
                    <a:pt x="177" y="140"/>
                  </a:cubicBezTo>
                  <a:cubicBezTo>
                    <a:pt x="151" y="133"/>
                    <a:pt x="151" y="133"/>
                    <a:pt x="151" y="133"/>
                  </a:cubicBezTo>
                  <a:cubicBezTo>
                    <a:pt x="147" y="150"/>
                    <a:pt x="140" y="163"/>
                    <a:pt x="130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0" name="Freeform 31"/>
            <p:cNvSpPr/>
            <p:nvPr userDrawn="1"/>
          </p:nvSpPr>
          <p:spPr bwMode="black">
            <a:xfrm>
              <a:off x="2587" y="1903"/>
              <a:ext cx="374" cy="474"/>
            </a:xfrm>
            <a:custGeom>
              <a:avLst/>
              <a:gdLst>
                <a:gd name="T0" fmla="*/ 0 w 374"/>
                <a:gd name="T1" fmla="*/ 474 h 474"/>
                <a:gd name="T2" fmla="*/ 64 w 374"/>
                <a:gd name="T3" fmla="*/ 474 h 474"/>
                <a:gd name="T4" fmla="*/ 64 w 374"/>
                <a:gd name="T5" fmla="*/ 57 h 474"/>
                <a:gd name="T6" fmla="*/ 310 w 374"/>
                <a:gd name="T7" fmla="*/ 57 h 474"/>
                <a:gd name="T8" fmla="*/ 310 w 374"/>
                <a:gd name="T9" fmla="*/ 474 h 474"/>
                <a:gd name="T10" fmla="*/ 374 w 374"/>
                <a:gd name="T11" fmla="*/ 474 h 474"/>
                <a:gd name="T12" fmla="*/ 374 w 374"/>
                <a:gd name="T13" fmla="*/ 0 h 474"/>
                <a:gd name="T14" fmla="*/ 0 w 374"/>
                <a:gd name="T15" fmla="*/ 0 h 474"/>
                <a:gd name="T16" fmla="*/ 0 w 374"/>
                <a:gd name="T17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4" h="474">
                  <a:moveTo>
                    <a:pt x="0" y="474"/>
                  </a:moveTo>
                  <a:lnTo>
                    <a:pt x="64" y="474"/>
                  </a:lnTo>
                  <a:lnTo>
                    <a:pt x="64" y="57"/>
                  </a:lnTo>
                  <a:lnTo>
                    <a:pt x="310" y="57"/>
                  </a:lnTo>
                  <a:lnTo>
                    <a:pt x="310" y="474"/>
                  </a:lnTo>
                  <a:lnTo>
                    <a:pt x="374" y="474"/>
                  </a:lnTo>
                  <a:lnTo>
                    <a:pt x="374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1" name="Freeform 32"/>
            <p:cNvSpPr>
              <a:spLocks noEditPoints="1"/>
            </p:cNvSpPr>
            <p:nvPr userDrawn="1"/>
          </p:nvSpPr>
          <p:spPr bwMode="black">
            <a:xfrm>
              <a:off x="3003" y="1903"/>
              <a:ext cx="442" cy="474"/>
            </a:xfrm>
            <a:custGeom>
              <a:avLst/>
              <a:gdLst>
                <a:gd name="T0" fmla="*/ 28 w 187"/>
                <a:gd name="T1" fmla="*/ 200 h 200"/>
                <a:gd name="T2" fmla="*/ 50 w 187"/>
                <a:gd name="T3" fmla="*/ 140 h 200"/>
                <a:gd name="T4" fmla="*/ 134 w 187"/>
                <a:gd name="T5" fmla="*/ 140 h 200"/>
                <a:gd name="T6" fmla="*/ 157 w 187"/>
                <a:gd name="T7" fmla="*/ 200 h 200"/>
                <a:gd name="T8" fmla="*/ 187 w 187"/>
                <a:gd name="T9" fmla="*/ 200 h 200"/>
                <a:gd name="T10" fmla="*/ 105 w 187"/>
                <a:gd name="T11" fmla="*/ 0 h 200"/>
                <a:gd name="T12" fmla="*/ 77 w 187"/>
                <a:gd name="T13" fmla="*/ 0 h 200"/>
                <a:gd name="T14" fmla="*/ 0 w 187"/>
                <a:gd name="T15" fmla="*/ 200 h 200"/>
                <a:gd name="T16" fmla="*/ 28 w 187"/>
                <a:gd name="T17" fmla="*/ 200 h 200"/>
                <a:gd name="T18" fmla="*/ 80 w 187"/>
                <a:gd name="T19" fmla="*/ 59 h 200"/>
                <a:gd name="T20" fmla="*/ 91 w 187"/>
                <a:gd name="T21" fmla="*/ 21 h 200"/>
                <a:gd name="T22" fmla="*/ 105 w 187"/>
                <a:gd name="T23" fmla="*/ 63 h 200"/>
                <a:gd name="T24" fmla="*/ 126 w 187"/>
                <a:gd name="T25" fmla="*/ 118 h 200"/>
                <a:gd name="T26" fmla="*/ 58 w 187"/>
                <a:gd name="T27" fmla="*/ 118 h 200"/>
                <a:gd name="T28" fmla="*/ 80 w 187"/>
                <a:gd name="T29" fmla="*/ 5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200">
                  <a:moveTo>
                    <a:pt x="28" y="200"/>
                  </a:moveTo>
                  <a:cubicBezTo>
                    <a:pt x="50" y="140"/>
                    <a:pt x="50" y="140"/>
                    <a:pt x="50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57" y="200"/>
                    <a:pt x="157" y="200"/>
                    <a:pt x="157" y="200"/>
                  </a:cubicBezTo>
                  <a:cubicBezTo>
                    <a:pt x="187" y="200"/>
                    <a:pt x="187" y="200"/>
                    <a:pt x="187" y="20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0" y="200"/>
                    <a:pt x="0" y="200"/>
                    <a:pt x="0" y="200"/>
                  </a:cubicBezTo>
                  <a:lnTo>
                    <a:pt x="28" y="200"/>
                  </a:lnTo>
                  <a:close/>
                  <a:moveTo>
                    <a:pt x="80" y="59"/>
                  </a:moveTo>
                  <a:cubicBezTo>
                    <a:pt x="84" y="47"/>
                    <a:pt x="88" y="34"/>
                    <a:pt x="91" y="21"/>
                  </a:cubicBezTo>
                  <a:cubicBezTo>
                    <a:pt x="94" y="32"/>
                    <a:pt x="98" y="46"/>
                    <a:pt x="105" y="63"/>
                  </a:cubicBezTo>
                  <a:cubicBezTo>
                    <a:pt x="126" y="118"/>
                    <a:pt x="126" y="118"/>
                    <a:pt x="126" y="118"/>
                  </a:cubicBezTo>
                  <a:cubicBezTo>
                    <a:pt x="58" y="118"/>
                    <a:pt x="58" y="118"/>
                    <a:pt x="58" y="118"/>
                  </a:cubicBezTo>
                  <a:lnTo>
                    <a:pt x="80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2" name="Freeform 33"/>
            <p:cNvSpPr/>
            <p:nvPr userDrawn="1"/>
          </p:nvSpPr>
          <p:spPr bwMode="black">
            <a:xfrm>
              <a:off x="3457" y="1896"/>
              <a:ext cx="419" cy="490"/>
            </a:xfrm>
            <a:custGeom>
              <a:avLst/>
              <a:gdLst>
                <a:gd name="T0" fmla="*/ 130 w 177"/>
                <a:gd name="T1" fmla="*/ 171 h 207"/>
                <a:gd name="T2" fmla="*/ 92 w 177"/>
                <a:gd name="T3" fmla="*/ 184 h 207"/>
                <a:gd name="T4" fmla="*/ 58 w 177"/>
                <a:gd name="T5" fmla="*/ 175 h 207"/>
                <a:gd name="T6" fmla="*/ 35 w 177"/>
                <a:gd name="T7" fmla="*/ 146 h 207"/>
                <a:gd name="T8" fmla="*/ 27 w 177"/>
                <a:gd name="T9" fmla="*/ 102 h 207"/>
                <a:gd name="T10" fmla="*/ 34 w 177"/>
                <a:gd name="T11" fmla="*/ 63 h 207"/>
                <a:gd name="T12" fmla="*/ 55 w 177"/>
                <a:gd name="T13" fmla="*/ 33 h 207"/>
                <a:gd name="T14" fmla="*/ 94 w 177"/>
                <a:gd name="T15" fmla="*/ 22 h 207"/>
                <a:gd name="T16" fmla="*/ 127 w 177"/>
                <a:gd name="T17" fmla="*/ 32 h 207"/>
                <a:gd name="T18" fmla="*/ 147 w 177"/>
                <a:gd name="T19" fmla="*/ 64 h 207"/>
                <a:gd name="T20" fmla="*/ 174 w 177"/>
                <a:gd name="T21" fmla="*/ 58 h 207"/>
                <a:gd name="T22" fmla="*/ 145 w 177"/>
                <a:gd name="T23" fmla="*/ 15 h 207"/>
                <a:gd name="T24" fmla="*/ 94 w 177"/>
                <a:gd name="T25" fmla="*/ 0 h 207"/>
                <a:gd name="T26" fmla="*/ 46 w 177"/>
                <a:gd name="T27" fmla="*/ 12 h 207"/>
                <a:gd name="T28" fmla="*/ 12 w 177"/>
                <a:gd name="T29" fmla="*/ 47 h 207"/>
                <a:gd name="T30" fmla="*/ 0 w 177"/>
                <a:gd name="T31" fmla="*/ 102 h 207"/>
                <a:gd name="T32" fmla="*/ 11 w 177"/>
                <a:gd name="T33" fmla="*/ 155 h 207"/>
                <a:gd name="T34" fmla="*/ 41 w 177"/>
                <a:gd name="T35" fmla="*/ 194 h 207"/>
                <a:gd name="T36" fmla="*/ 94 w 177"/>
                <a:gd name="T37" fmla="*/ 207 h 207"/>
                <a:gd name="T38" fmla="*/ 147 w 177"/>
                <a:gd name="T39" fmla="*/ 190 h 207"/>
                <a:gd name="T40" fmla="*/ 177 w 177"/>
                <a:gd name="T41" fmla="*/ 140 h 207"/>
                <a:gd name="T42" fmla="*/ 150 w 177"/>
                <a:gd name="T43" fmla="*/ 133 h 207"/>
                <a:gd name="T44" fmla="*/ 130 w 177"/>
                <a:gd name="T45" fmla="*/ 171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7" h="207">
                  <a:moveTo>
                    <a:pt x="130" y="171"/>
                  </a:moveTo>
                  <a:cubicBezTo>
                    <a:pt x="119" y="180"/>
                    <a:pt x="107" y="184"/>
                    <a:pt x="92" y="184"/>
                  </a:cubicBezTo>
                  <a:cubicBezTo>
                    <a:pt x="80" y="184"/>
                    <a:pt x="68" y="181"/>
                    <a:pt x="58" y="175"/>
                  </a:cubicBezTo>
                  <a:cubicBezTo>
                    <a:pt x="47" y="168"/>
                    <a:pt x="40" y="159"/>
                    <a:pt x="35" y="146"/>
                  </a:cubicBezTo>
                  <a:cubicBezTo>
                    <a:pt x="30" y="133"/>
                    <a:pt x="27" y="119"/>
                    <a:pt x="27" y="102"/>
                  </a:cubicBezTo>
                  <a:cubicBezTo>
                    <a:pt x="27" y="88"/>
                    <a:pt x="29" y="76"/>
                    <a:pt x="34" y="63"/>
                  </a:cubicBezTo>
                  <a:cubicBezTo>
                    <a:pt x="38" y="51"/>
                    <a:pt x="45" y="41"/>
                    <a:pt x="55" y="33"/>
                  </a:cubicBezTo>
                  <a:cubicBezTo>
                    <a:pt x="66" y="26"/>
                    <a:pt x="79" y="22"/>
                    <a:pt x="94" y="22"/>
                  </a:cubicBezTo>
                  <a:cubicBezTo>
                    <a:pt x="107" y="22"/>
                    <a:pt x="118" y="26"/>
                    <a:pt x="127" y="32"/>
                  </a:cubicBezTo>
                  <a:cubicBezTo>
                    <a:pt x="136" y="39"/>
                    <a:pt x="143" y="50"/>
                    <a:pt x="147" y="64"/>
                  </a:cubicBezTo>
                  <a:cubicBezTo>
                    <a:pt x="174" y="58"/>
                    <a:pt x="174" y="58"/>
                    <a:pt x="174" y="58"/>
                  </a:cubicBezTo>
                  <a:cubicBezTo>
                    <a:pt x="168" y="39"/>
                    <a:pt x="159" y="25"/>
                    <a:pt x="145" y="15"/>
                  </a:cubicBezTo>
                  <a:cubicBezTo>
                    <a:pt x="131" y="5"/>
                    <a:pt x="115" y="0"/>
                    <a:pt x="94" y="0"/>
                  </a:cubicBezTo>
                  <a:cubicBezTo>
                    <a:pt x="77" y="0"/>
                    <a:pt x="61" y="4"/>
                    <a:pt x="46" y="12"/>
                  </a:cubicBezTo>
                  <a:cubicBezTo>
                    <a:pt x="31" y="20"/>
                    <a:pt x="20" y="32"/>
                    <a:pt x="12" y="47"/>
                  </a:cubicBezTo>
                  <a:cubicBezTo>
                    <a:pt x="4" y="63"/>
                    <a:pt x="0" y="81"/>
                    <a:pt x="0" y="102"/>
                  </a:cubicBezTo>
                  <a:cubicBezTo>
                    <a:pt x="0" y="121"/>
                    <a:pt x="4" y="139"/>
                    <a:pt x="11" y="155"/>
                  </a:cubicBezTo>
                  <a:cubicBezTo>
                    <a:pt x="18" y="172"/>
                    <a:pt x="28" y="185"/>
                    <a:pt x="41" y="194"/>
                  </a:cubicBezTo>
                  <a:cubicBezTo>
                    <a:pt x="55" y="202"/>
                    <a:pt x="73" y="207"/>
                    <a:pt x="94" y="207"/>
                  </a:cubicBezTo>
                  <a:cubicBezTo>
                    <a:pt x="115" y="207"/>
                    <a:pt x="133" y="201"/>
                    <a:pt x="147" y="190"/>
                  </a:cubicBezTo>
                  <a:cubicBezTo>
                    <a:pt x="161" y="178"/>
                    <a:pt x="171" y="162"/>
                    <a:pt x="177" y="140"/>
                  </a:cubicBezTo>
                  <a:cubicBezTo>
                    <a:pt x="150" y="133"/>
                    <a:pt x="150" y="133"/>
                    <a:pt x="150" y="133"/>
                  </a:cubicBezTo>
                  <a:cubicBezTo>
                    <a:pt x="147" y="150"/>
                    <a:pt x="140" y="163"/>
                    <a:pt x="130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3" name="Freeform 34"/>
            <p:cNvSpPr/>
            <p:nvPr userDrawn="1"/>
          </p:nvSpPr>
          <p:spPr bwMode="black">
            <a:xfrm>
              <a:off x="3946" y="1903"/>
              <a:ext cx="372" cy="474"/>
            </a:xfrm>
            <a:custGeom>
              <a:avLst/>
              <a:gdLst>
                <a:gd name="T0" fmla="*/ 0 w 372"/>
                <a:gd name="T1" fmla="*/ 474 h 474"/>
                <a:gd name="T2" fmla="*/ 64 w 372"/>
                <a:gd name="T3" fmla="*/ 474 h 474"/>
                <a:gd name="T4" fmla="*/ 315 w 372"/>
                <a:gd name="T5" fmla="*/ 100 h 474"/>
                <a:gd name="T6" fmla="*/ 315 w 372"/>
                <a:gd name="T7" fmla="*/ 474 h 474"/>
                <a:gd name="T8" fmla="*/ 372 w 372"/>
                <a:gd name="T9" fmla="*/ 474 h 474"/>
                <a:gd name="T10" fmla="*/ 372 w 372"/>
                <a:gd name="T11" fmla="*/ 0 h 474"/>
                <a:gd name="T12" fmla="*/ 310 w 372"/>
                <a:gd name="T13" fmla="*/ 0 h 474"/>
                <a:gd name="T14" fmla="*/ 57 w 372"/>
                <a:gd name="T15" fmla="*/ 376 h 474"/>
                <a:gd name="T16" fmla="*/ 57 w 372"/>
                <a:gd name="T17" fmla="*/ 0 h 474"/>
                <a:gd name="T18" fmla="*/ 0 w 372"/>
                <a:gd name="T19" fmla="*/ 0 h 474"/>
                <a:gd name="T20" fmla="*/ 0 w 37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2" h="474">
                  <a:moveTo>
                    <a:pt x="0" y="474"/>
                  </a:moveTo>
                  <a:lnTo>
                    <a:pt x="64" y="474"/>
                  </a:lnTo>
                  <a:lnTo>
                    <a:pt x="315" y="100"/>
                  </a:lnTo>
                  <a:lnTo>
                    <a:pt x="315" y="474"/>
                  </a:lnTo>
                  <a:lnTo>
                    <a:pt x="372" y="474"/>
                  </a:lnTo>
                  <a:lnTo>
                    <a:pt x="372" y="0"/>
                  </a:lnTo>
                  <a:lnTo>
                    <a:pt x="310" y="0"/>
                  </a:lnTo>
                  <a:lnTo>
                    <a:pt x="57" y="376"/>
                  </a:lnTo>
                  <a:lnTo>
                    <a:pt x="57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4" name="Freeform 35"/>
            <p:cNvSpPr>
              <a:spLocks noEditPoints="1"/>
            </p:cNvSpPr>
            <p:nvPr userDrawn="1"/>
          </p:nvSpPr>
          <p:spPr bwMode="black">
            <a:xfrm>
              <a:off x="4417" y="1903"/>
              <a:ext cx="357" cy="474"/>
            </a:xfrm>
            <a:custGeom>
              <a:avLst/>
              <a:gdLst>
                <a:gd name="T0" fmla="*/ 0 w 151"/>
                <a:gd name="T1" fmla="*/ 200 h 200"/>
                <a:gd name="T2" fmla="*/ 79 w 151"/>
                <a:gd name="T3" fmla="*/ 200 h 200"/>
                <a:gd name="T4" fmla="*/ 124 w 151"/>
                <a:gd name="T5" fmla="*/ 192 h 200"/>
                <a:gd name="T6" fmla="*/ 144 w 151"/>
                <a:gd name="T7" fmla="*/ 170 h 200"/>
                <a:gd name="T8" fmla="*/ 151 w 151"/>
                <a:gd name="T9" fmla="*/ 142 h 200"/>
                <a:gd name="T10" fmla="*/ 142 w 151"/>
                <a:gd name="T11" fmla="*/ 110 h 200"/>
                <a:gd name="T12" fmla="*/ 117 w 151"/>
                <a:gd name="T13" fmla="*/ 90 h 200"/>
                <a:gd name="T14" fmla="*/ 75 w 151"/>
                <a:gd name="T15" fmla="*/ 85 h 200"/>
                <a:gd name="T16" fmla="*/ 27 w 151"/>
                <a:gd name="T17" fmla="*/ 85 h 200"/>
                <a:gd name="T18" fmla="*/ 27 w 151"/>
                <a:gd name="T19" fmla="*/ 24 h 200"/>
                <a:gd name="T20" fmla="*/ 130 w 151"/>
                <a:gd name="T21" fmla="*/ 24 h 200"/>
                <a:gd name="T22" fmla="*/ 130 w 151"/>
                <a:gd name="T23" fmla="*/ 0 h 200"/>
                <a:gd name="T24" fmla="*/ 0 w 151"/>
                <a:gd name="T25" fmla="*/ 0 h 200"/>
                <a:gd name="T26" fmla="*/ 0 w 151"/>
                <a:gd name="T27" fmla="*/ 200 h 200"/>
                <a:gd name="T28" fmla="*/ 27 w 151"/>
                <a:gd name="T29" fmla="*/ 108 h 200"/>
                <a:gd name="T30" fmla="*/ 62 w 151"/>
                <a:gd name="T31" fmla="*/ 108 h 200"/>
                <a:gd name="T32" fmla="*/ 99 w 151"/>
                <a:gd name="T33" fmla="*/ 111 h 200"/>
                <a:gd name="T34" fmla="*/ 116 w 151"/>
                <a:gd name="T35" fmla="*/ 122 h 200"/>
                <a:gd name="T36" fmla="*/ 123 w 151"/>
                <a:gd name="T37" fmla="*/ 143 h 200"/>
                <a:gd name="T38" fmla="*/ 112 w 151"/>
                <a:gd name="T39" fmla="*/ 169 h 200"/>
                <a:gd name="T40" fmla="*/ 80 w 151"/>
                <a:gd name="T41" fmla="*/ 178 h 200"/>
                <a:gd name="T42" fmla="*/ 27 w 151"/>
                <a:gd name="T43" fmla="*/ 178 h 200"/>
                <a:gd name="T44" fmla="*/ 27 w 151"/>
                <a:gd name="T45" fmla="*/ 108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1" h="200">
                  <a:moveTo>
                    <a:pt x="0" y="200"/>
                  </a:moveTo>
                  <a:cubicBezTo>
                    <a:pt x="79" y="200"/>
                    <a:pt x="79" y="200"/>
                    <a:pt x="79" y="200"/>
                  </a:cubicBezTo>
                  <a:cubicBezTo>
                    <a:pt x="100" y="200"/>
                    <a:pt x="115" y="197"/>
                    <a:pt x="124" y="192"/>
                  </a:cubicBezTo>
                  <a:cubicBezTo>
                    <a:pt x="133" y="186"/>
                    <a:pt x="140" y="179"/>
                    <a:pt x="144" y="170"/>
                  </a:cubicBezTo>
                  <a:cubicBezTo>
                    <a:pt x="149" y="162"/>
                    <a:pt x="151" y="152"/>
                    <a:pt x="151" y="142"/>
                  </a:cubicBezTo>
                  <a:cubicBezTo>
                    <a:pt x="151" y="130"/>
                    <a:pt x="148" y="119"/>
                    <a:pt x="142" y="110"/>
                  </a:cubicBezTo>
                  <a:cubicBezTo>
                    <a:pt x="135" y="100"/>
                    <a:pt x="127" y="94"/>
                    <a:pt x="117" y="90"/>
                  </a:cubicBezTo>
                  <a:cubicBezTo>
                    <a:pt x="106" y="87"/>
                    <a:pt x="92" y="85"/>
                    <a:pt x="75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130" y="24"/>
                    <a:pt x="130" y="24"/>
                    <a:pt x="130" y="24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00"/>
                  </a:lnTo>
                  <a:close/>
                  <a:moveTo>
                    <a:pt x="27" y="108"/>
                  </a:moveTo>
                  <a:cubicBezTo>
                    <a:pt x="62" y="108"/>
                    <a:pt x="62" y="108"/>
                    <a:pt x="62" y="108"/>
                  </a:cubicBezTo>
                  <a:cubicBezTo>
                    <a:pt x="80" y="108"/>
                    <a:pt x="92" y="109"/>
                    <a:pt x="99" y="111"/>
                  </a:cubicBezTo>
                  <a:cubicBezTo>
                    <a:pt x="107" y="113"/>
                    <a:pt x="112" y="116"/>
                    <a:pt x="116" y="122"/>
                  </a:cubicBezTo>
                  <a:cubicBezTo>
                    <a:pt x="121" y="128"/>
                    <a:pt x="123" y="134"/>
                    <a:pt x="123" y="143"/>
                  </a:cubicBezTo>
                  <a:cubicBezTo>
                    <a:pt x="123" y="154"/>
                    <a:pt x="119" y="163"/>
                    <a:pt x="112" y="169"/>
                  </a:cubicBezTo>
                  <a:cubicBezTo>
                    <a:pt x="105" y="175"/>
                    <a:pt x="94" y="178"/>
                    <a:pt x="80" y="178"/>
                  </a:cubicBezTo>
                  <a:cubicBezTo>
                    <a:pt x="27" y="178"/>
                    <a:pt x="27" y="178"/>
                    <a:pt x="27" y="178"/>
                  </a:cubicBezTo>
                  <a:lnTo>
                    <a:pt x="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5" name="Freeform 36"/>
            <p:cNvSpPr>
              <a:spLocks noEditPoints="1"/>
            </p:cNvSpPr>
            <p:nvPr userDrawn="1"/>
          </p:nvSpPr>
          <p:spPr bwMode="black">
            <a:xfrm>
              <a:off x="4816" y="1896"/>
              <a:ext cx="452" cy="490"/>
            </a:xfrm>
            <a:custGeom>
              <a:avLst/>
              <a:gdLst>
                <a:gd name="T0" fmla="*/ 11 w 191"/>
                <a:gd name="T1" fmla="*/ 156 h 207"/>
                <a:gd name="T2" fmla="*/ 45 w 191"/>
                <a:gd name="T3" fmla="*/ 193 h 207"/>
                <a:gd name="T4" fmla="*/ 95 w 191"/>
                <a:gd name="T5" fmla="*/ 207 h 207"/>
                <a:gd name="T6" fmla="*/ 144 w 191"/>
                <a:gd name="T7" fmla="*/ 194 h 207"/>
                <a:gd name="T8" fmla="*/ 179 w 191"/>
                <a:gd name="T9" fmla="*/ 158 h 207"/>
                <a:gd name="T10" fmla="*/ 191 w 191"/>
                <a:gd name="T11" fmla="*/ 103 h 207"/>
                <a:gd name="T12" fmla="*/ 179 w 191"/>
                <a:gd name="T13" fmla="*/ 50 h 207"/>
                <a:gd name="T14" fmla="*/ 145 w 191"/>
                <a:gd name="T15" fmla="*/ 13 h 207"/>
                <a:gd name="T16" fmla="*/ 95 w 191"/>
                <a:gd name="T17" fmla="*/ 0 h 207"/>
                <a:gd name="T18" fmla="*/ 26 w 191"/>
                <a:gd name="T19" fmla="*/ 28 h 207"/>
                <a:gd name="T20" fmla="*/ 0 w 191"/>
                <a:gd name="T21" fmla="*/ 106 h 207"/>
                <a:gd name="T22" fmla="*/ 11 w 191"/>
                <a:gd name="T23" fmla="*/ 156 h 207"/>
                <a:gd name="T24" fmla="*/ 47 w 191"/>
                <a:gd name="T25" fmla="*/ 42 h 207"/>
                <a:gd name="T26" fmla="*/ 96 w 191"/>
                <a:gd name="T27" fmla="*/ 22 h 207"/>
                <a:gd name="T28" fmla="*/ 131 w 191"/>
                <a:gd name="T29" fmla="*/ 32 h 207"/>
                <a:gd name="T30" fmla="*/ 155 w 191"/>
                <a:gd name="T31" fmla="*/ 61 h 207"/>
                <a:gd name="T32" fmla="*/ 164 w 191"/>
                <a:gd name="T33" fmla="*/ 103 h 207"/>
                <a:gd name="T34" fmla="*/ 144 w 191"/>
                <a:gd name="T35" fmla="*/ 163 h 207"/>
                <a:gd name="T36" fmla="*/ 95 w 191"/>
                <a:gd name="T37" fmla="*/ 184 h 207"/>
                <a:gd name="T38" fmla="*/ 46 w 191"/>
                <a:gd name="T39" fmla="*/ 163 h 207"/>
                <a:gd name="T40" fmla="*/ 27 w 191"/>
                <a:gd name="T41" fmla="*/ 106 h 207"/>
                <a:gd name="T42" fmla="*/ 47 w 191"/>
                <a:gd name="T43" fmla="*/ 4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1" h="207">
                  <a:moveTo>
                    <a:pt x="11" y="156"/>
                  </a:moveTo>
                  <a:cubicBezTo>
                    <a:pt x="19" y="171"/>
                    <a:pt x="30" y="184"/>
                    <a:pt x="45" y="193"/>
                  </a:cubicBezTo>
                  <a:cubicBezTo>
                    <a:pt x="60" y="202"/>
                    <a:pt x="76" y="207"/>
                    <a:pt x="95" y="207"/>
                  </a:cubicBezTo>
                  <a:cubicBezTo>
                    <a:pt x="113" y="207"/>
                    <a:pt x="129" y="203"/>
                    <a:pt x="144" y="194"/>
                  </a:cubicBezTo>
                  <a:cubicBezTo>
                    <a:pt x="159" y="186"/>
                    <a:pt x="171" y="174"/>
                    <a:pt x="179" y="158"/>
                  </a:cubicBezTo>
                  <a:cubicBezTo>
                    <a:pt x="187" y="142"/>
                    <a:pt x="191" y="124"/>
                    <a:pt x="191" y="103"/>
                  </a:cubicBezTo>
                  <a:cubicBezTo>
                    <a:pt x="191" y="83"/>
                    <a:pt x="187" y="66"/>
                    <a:pt x="179" y="50"/>
                  </a:cubicBezTo>
                  <a:cubicBezTo>
                    <a:pt x="172" y="34"/>
                    <a:pt x="160" y="22"/>
                    <a:pt x="145" y="13"/>
                  </a:cubicBezTo>
                  <a:cubicBezTo>
                    <a:pt x="131" y="4"/>
                    <a:pt x="114" y="0"/>
                    <a:pt x="95" y="0"/>
                  </a:cubicBezTo>
                  <a:cubicBezTo>
                    <a:pt x="67" y="0"/>
                    <a:pt x="44" y="9"/>
                    <a:pt x="26" y="28"/>
                  </a:cubicBezTo>
                  <a:cubicBezTo>
                    <a:pt x="8" y="47"/>
                    <a:pt x="0" y="73"/>
                    <a:pt x="0" y="106"/>
                  </a:cubicBezTo>
                  <a:cubicBezTo>
                    <a:pt x="0" y="123"/>
                    <a:pt x="3" y="140"/>
                    <a:pt x="11" y="156"/>
                  </a:cubicBezTo>
                  <a:close/>
                  <a:moveTo>
                    <a:pt x="47" y="42"/>
                  </a:moveTo>
                  <a:cubicBezTo>
                    <a:pt x="61" y="29"/>
                    <a:pt x="77" y="22"/>
                    <a:pt x="96" y="22"/>
                  </a:cubicBezTo>
                  <a:cubicBezTo>
                    <a:pt x="109" y="22"/>
                    <a:pt x="121" y="26"/>
                    <a:pt x="131" y="32"/>
                  </a:cubicBezTo>
                  <a:cubicBezTo>
                    <a:pt x="142" y="39"/>
                    <a:pt x="150" y="48"/>
                    <a:pt x="155" y="61"/>
                  </a:cubicBezTo>
                  <a:cubicBezTo>
                    <a:pt x="161" y="73"/>
                    <a:pt x="164" y="87"/>
                    <a:pt x="164" y="103"/>
                  </a:cubicBezTo>
                  <a:cubicBezTo>
                    <a:pt x="164" y="129"/>
                    <a:pt x="157" y="149"/>
                    <a:pt x="144" y="163"/>
                  </a:cubicBezTo>
                  <a:cubicBezTo>
                    <a:pt x="132" y="177"/>
                    <a:pt x="115" y="184"/>
                    <a:pt x="95" y="184"/>
                  </a:cubicBezTo>
                  <a:cubicBezTo>
                    <a:pt x="76" y="184"/>
                    <a:pt x="59" y="177"/>
                    <a:pt x="46" y="163"/>
                  </a:cubicBezTo>
                  <a:cubicBezTo>
                    <a:pt x="33" y="149"/>
                    <a:pt x="27" y="130"/>
                    <a:pt x="27" y="106"/>
                  </a:cubicBezTo>
                  <a:cubicBezTo>
                    <a:pt x="27" y="76"/>
                    <a:pt x="34" y="55"/>
                    <a:pt x="47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6" name="Freeform 37"/>
            <p:cNvSpPr>
              <a:spLocks noEditPoints="1"/>
            </p:cNvSpPr>
            <p:nvPr userDrawn="1"/>
          </p:nvSpPr>
          <p:spPr bwMode="black">
            <a:xfrm>
              <a:off x="7594" y="3754"/>
              <a:ext cx="503" cy="511"/>
            </a:xfrm>
            <a:custGeom>
              <a:avLst/>
              <a:gdLst>
                <a:gd name="T0" fmla="*/ 143 w 213"/>
                <a:gd name="T1" fmla="*/ 87 h 216"/>
                <a:gd name="T2" fmla="*/ 144 w 213"/>
                <a:gd name="T3" fmla="*/ 100 h 216"/>
                <a:gd name="T4" fmla="*/ 141 w 213"/>
                <a:gd name="T5" fmla="*/ 25 h 216"/>
                <a:gd name="T6" fmla="*/ 123 w 213"/>
                <a:gd name="T7" fmla="*/ 6 h 216"/>
                <a:gd name="T8" fmla="*/ 95 w 213"/>
                <a:gd name="T9" fmla="*/ 25 h 216"/>
                <a:gd name="T10" fmla="*/ 76 w 213"/>
                <a:gd name="T11" fmla="*/ 129 h 216"/>
                <a:gd name="T12" fmla="*/ 73 w 213"/>
                <a:gd name="T13" fmla="*/ 147 h 216"/>
                <a:gd name="T14" fmla="*/ 65 w 213"/>
                <a:gd name="T15" fmla="*/ 198 h 216"/>
                <a:gd name="T16" fmla="*/ 123 w 213"/>
                <a:gd name="T17" fmla="*/ 159 h 216"/>
                <a:gd name="T18" fmla="*/ 117 w 213"/>
                <a:gd name="T19" fmla="*/ 198 h 216"/>
                <a:gd name="T20" fmla="*/ 106 w 213"/>
                <a:gd name="T21" fmla="*/ 216 h 216"/>
                <a:gd name="T22" fmla="*/ 138 w 213"/>
                <a:gd name="T23" fmla="*/ 209 h 216"/>
                <a:gd name="T24" fmla="*/ 141 w 213"/>
                <a:gd name="T25" fmla="*/ 130 h 216"/>
                <a:gd name="T26" fmla="*/ 158 w 213"/>
                <a:gd name="T27" fmla="*/ 139 h 216"/>
                <a:gd name="T28" fmla="*/ 158 w 213"/>
                <a:gd name="T29" fmla="*/ 81 h 216"/>
                <a:gd name="T30" fmla="*/ 95 w 213"/>
                <a:gd name="T31" fmla="*/ 43 h 216"/>
                <a:gd name="T32" fmla="*/ 123 w 213"/>
                <a:gd name="T33" fmla="*/ 57 h 216"/>
                <a:gd name="T34" fmla="*/ 95 w 213"/>
                <a:gd name="T35" fmla="*/ 91 h 216"/>
                <a:gd name="T36" fmla="*/ 123 w 213"/>
                <a:gd name="T37" fmla="*/ 74 h 216"/>
                <a:gd name="T38" fmla="*/ 95 w 213"/>
                <a:gd name="T39" fmla="*/ 91 h 216"/>
                <a:gd name="T40" fmla="*/ 95 w 213"/>
                <a:gd name="T41" fmla="*/ 108 h 216"/>
                <a:gd name="T42" fmla="*/ 123 w 213"/>
                <a:gd name="T43" fmla="*/ 124 h 216"/>
                <a:gd name="T44" fmla="*/ 213 w 213"/>
                <a:gd name="T45" fmla="*/ 54 h 216"/>
                <a:gd name="T46" fmla="*/ 198 w 213"/>
                <a:gd name="T47" fmla="*/ 4 h 216"/>
                <a:gd name="T48" fmla="*/ 180 w 213"/>
                <a:gd name="T49" fmla="*/ 54 h 216"/>
                <a:gd name="T50" fmla="*/ 147 w 213"/>
                <a:gd name="T51" fmla="*/ 71 h 216"/>
                <a:gd name="T52" fmla="*/ 180 w 213"/>
                <a:gd name="T53" fmla="*/ 190 h 216"/>
                <a:gd name="T54" fmla="*/ 153 w 213"/>
                <a:gd name="T55" fmla="*/ 198 h 216"/>
                <a:gd name="T56" fmla="*/ 190 w 213"/>
                <a:gd name="T57" fmla="*/ 209 h 216"/>
                <a:gd name="T58" fmla="*/ 198 w 213"/>
                <a:gd name="T59" fmla="*/ 71 h 216"/>
                <a:gd name="T60" fmla="*/ 213 w 213"/>
                <a:gd name="T61" fmla="*/ 54 h 216"/>
                <a:gd name="T62" fmla="*/ 9 w 213"/>
                <a:gd name="T63" fmla="*/ 6 h 216"/>
                <a:gd name="T64" fmla="*/ 68 w 213"/>
                <a:gd name="T65" fmla="*/ 23 h 216"/>
                <a:gd name="T66" fmla="*/ 73 w 213"/>
                <a:gd name="T67" fmla="*/ 38 h 216"/>
                <a:gd name="T68" fmla="*/ 0 w 213"/>
                <a:gd name="T69" fmla="*/ 55 h 216"/>
                <a:gd name="T70" fmla="*/ 73 w 213"/>
                <a:gd name="T71" fmla="*/ 38 h 216"/>
                <a:gd name="T72" fmla="*/ 9 w 213"/>
                <a:gd name="T73" fmla="*/ 68 h 216"/>
                <a:gd name="T74" fmla="*/ 68 w 213"/>
                <a:gd name="T75" fmla="*/ 85 h 216"/>
                <a:gd name="T76" fmla="*/ 68 w 213"/>
                <a:gd name="T77" fmla="*/ 98 h 216"/>
                <a:gd name="T78" fmla="*/ 9 w 213"/>
                <a:gd name="T79" fmla="*/ 116 h 216"/>
                <a:gd name="T80" fmla="*/ 68 w 213"/>
                <a:gd name="T81" fmla="*/ 98 h 216"/>
                <a:gd name="T82" fmla="*/ 11 w 213"/>
                <a:gd name="T83" fmla="*/ 132 h 216"/>
                <a:gd name="T84" fmla="*/ 29 w 213"/>
                <a:gd name="T85" fmla="*/ 212 h 216"/>
                <a:gd name="T86" fmla="*/ 66 w 213"/>
                <a:gd name="T87" fmla="*/ 195 h 216"/>
                <a:gd name="T88" fmla="*/ 29 w 213"/>
                <a:gd name="T89" fmla="*/ 178 h 216"/>
                <a:gd name="T90" fmla="*/ 48 w 213"/>
                <a:gd name="T91" fmla="*/ 150 h 216"/>
                <a:gd name="T92" fmla="*/ 29 w 213"/>
                <a:gd name="T93" fmla="*/ 178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3" h="216">
                  <a:moveTo>
                    <a:pt x="158" y="81"/>
                  </a:moveTo>
                  <a:cubicBezTo>
                    <a:pt x="143" y="87"/>
                    <a:pt x="143" y="87"/>
                    <a:pt x="143" y="87"/>
                  </a:cubicBezTo>
                  <a:cubicBezTo>
                    <a:pt x="146" y="93"/>
                    <a:pt x="150" y="100"/>
                    <a:pt x="152" y="107"/>
                  </a:cubicBezTo>
                  <a:cubicBezTo>
                    <a:pt x="144" y="100"/>
                    <a:pt x="144" y="100"/>
                    <a:pt x="144" y="100"/>
                  </a:cubicBezTo>
                  <a:cubicBezTo>
                    <a:pt x="141" y="103"/>
                    <a:pt x="141" y="103"/>
                    <a:pt x="141" y="103"/>
                  </a:cubicBezTo>
                  <a:cubicBezTo>
                    <a:pt x="141" y="25"/>
                    <a:pt x="141" y="25"/>
                    <a:pt x="141" y="25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8" y="21"/>
                    <a:pt x="121" y="15"/>
                    <a:pt x="123" y="6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2" y="11"/>
                    <a:pt x="99" y="19"/>
                    <a:pt x="9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6" y="129"/>
                    <a:pt x="76" y="129"/>
                    <a:pt x="76" y="129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73" y="147"/>
                    <a:pt x="73" y="147"/>
                    <a:pt x="73" y="147"/>
                  </a:cubicBezTo>
                  <a:cubicBezTo>
                    <a:pt x="116" y="141"/>
                    <a:pt x="116" y="141"/>
                    <a:pt x="116" y="141"/>
                  </a:cubicBezTo>
                  <a:cubicBezTo>
                    <a:pt x="97" y="168"/>
                    <a:pt x="80" y="187"/>
                    <a:pt x="65" y="198"/>
                  </a:cubicBezTo>
                  <a:cubicBezTo>
                    <a:pt x="77" y="212"/>
                    <a:pt x="77" y="212"/>
                    <a:pt x="77" y="212"/>
                  </a:cubicBezTo>
                  <a:cubicBezTo>
                    <a:pt x="96" y="196"/>
                    <a:pt x="111" y="178"/>
                    <a:pt x="123" y="159"/>
                  </a:cubicBezTo>
                  <a:cubicBezTo>
                    <a:pt x="123" y="191"/>
                    <a:pt x="123" y="191"/>
                    <a:pt x="123" y="191"/>
                  </a:cubicBezTo>
                  <a:cubicBezTo>
                    <a:pt x="123" y="196"/>
                    <a:pt x="121" y="198"/>
                    <a:pt x="117" y="198"/>
                  </a:cubicBezTo>
                  <a:cubicBezTo>
                    <a:pt x="98" y="198"/>
                    <a:pt x="98" y="198"/>
                    <a:pt x="98" y="198"/>
                  </a:cubicBezTo>
                  <a:cubicBezTo>
                    <a:pt x="106" y="216"/>
                    <a:pt x="106" y="216"/>
                    <a:pt x="106" y="216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31" y="216"/>
                    <a:pt x="135" y="214"/>
                    <a:pt x="138" y="209"/>
                  </a:cubicBezTo>
                  <a:cubicBezTo>
                    <a:pt x="140" y="204"/>
                    <a:pt x="141" y="200"/>
                    <a:pt x="141" y="197"/>
                  </a:cubicBezTo>
                  <a:cubicBezTo>
                    <a:pt x="141" y="130"/>
                    <a:pt x="141" y="130"/>
                    <a:pt x="141" y="130"/>
                  </a:cubicBezTo>
                  <a:cubicBezTo>
                    <a:pt x="154" y="112"/>
                    <a:pt x="154" y="112"/>
                    <a:pt x="154" y="112"/>
                  </a:cubicBezTo>
                  <a:cubicBezTo>
                    <a:pt x="157" y="122"/>
                    <a:pt x="158" y="131"/>
                    <a:pt x="158" y="139"/>
                  </a:cubicBezTo>
                  <a:cubicBezTo>
                    <a:pt x="175" y="135"/>
                    <a:pt x="175" y="135"/>
                    <a:pt x="175" y="135"/>
                  </a:cubicBezTo>
                  <a:cubicBezTo>
                    <a:pt x="174" y="114"/>
                    <a:pt x="168" y="96"/>
                    <a:pt x="158" y="81"/>
                  </a:cubicBezTo>
                  <a:close/>
                  <a:moveTo>
                    <a:pt x="95" y="57"/>
                  </a:moveTo>
                  <a:cubicBezTo>
                    <a:pt x="95" y="43"/>
                    <a:pt x="95" y="43"/>
                    <a:pt x="95" y="43"/>
                  </a:cubicBezTo>
                  <a:cubicBezTo>
                    <a:pt x="123" y="43"/>
                    <a:pt x="123" y="43"/>
                    <a:pt x="123" y="43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95" y="57"/>
                  </a:lnTo>
                  <a:close/>
                  <a:moveTo>
                    <a:pt x="95" y="91"/>
                  </a:moveTo>
                  <a:cubicBezTo>
                    <a:pt x="95" y="74"/>
                    <a:pt x="95" y="74"/>
                    <a:pt x="9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3" y="91"/>
                    <a:pt x="123" y="91"/>
                    <a:pt x="123" y="91"/>
                  </a:cubicBezTo>
                  <a:lnTo>
                    <a:pt x="95" y="91"/>
                  </a:lnTo>
                  <a:close/>
                  <a:moveTo>
                    <a:pt x="95" y="127"/>
                  </a:moveTo>
                  <a:cubicBezTo>
                    <a:pt x="95" y="108"/>
                    <a:pt x="95" y="108"/>
                    <a:pt x="95" y="108"/>
                  </a:cubicBezTo>
                  <a:cubicBezTo>
                    <a:pt x="123" y="108"/>
                    <a:pt x="123" y="108"/>
                    <a:pt x="123" y="108"/>
                  </a:cubicBezTo>
                  <a:cubicBezTo>
                    <a:pt x="123" y="124"/>
                    <a:pt x="123" y="124"/>
                    <a:pt x="123" y="124"/>
                  </a:cubicBezTo>
                  <a:lnTo>
                    <a:pt x="95" y="127"/>
                  </a:lnTo>
                  <a:close/>
                  <a:moveTo>
                    <a:pt x="213" y="54"/>
                  </a:moveTo>
                  <a:cubicBezTo>
                    <a:pt x="198" y="54"/>
                    <a:pt x="198" y="54"/>
                    <a:pt x="198" y="54"/>
                  </a:cubicBezTo>
                  <a:cubicBezTo>
                    <a:pt x="198" y="4"/>
                    <a:pt x="198" y="4"/>
                    <a:pt x="198" y="4"/>
                  </a:cubicBezTo>
                  <a:cubicBezTo>
                    <a:pt x="180" y="4"/>
                    <a:pt x="180" y="4"/>
                    <a:pt x="180" y="4"/>
                  </a:cubicBezTo>
                  <a:cubicBezTo>
                    <a:pt x="180" y="54"/>
                    <a:pt x="180" y="54"/>
                    <a:pt x="180" y="54"/>
                  </a:cubicBezTo>
                  <a:cubicBezTo>
                    <a:pt x="147" y="54"/>
                    <a:pt x="147" y="54"/>
                    <a:pt x="147" y="54"/>
                  </a:cubicBezTo>
                  <a:cubicBezTo>
                    <a:pt x="147" y="71"/>
                    <a:pt x="147" y="71"/>
                    <a:pt x="147" y="71"/>
                  </a:cubicBezTo>
                  <a:cubicBezTo>
                    <a:pt x="180" y="71"/>
                    <a:pt x="180" y="71"/>
                    <a:pt x="180" y="71"/>
                  </a:cubicBezTo>
                  <a:cubicBezTo>
                    <a:pt x="180" y="190"/>
                    <a:pt x="180" y="190"/>
                    <a:pt x="180" y="190"/>
                  </a:cubicBezTo>
                  <a:cubicBezTo>
                    <a:pt x="180" y="195"/>
                    <a:pt x="177" y="198"/>
                    <a:pt x="172" y="198"/>
                  </a:cubicBezTo>
                  <a:cubicBezTo>
                    <a:pt x="153" y="198"/>
                    <a:pt x="153" y="198"/>
                    <a:pt x="153" y="198"/>
                  </a:cubicBezTo>
                  <a:cubicBezTo>
                    <a:pt x="160" y="216"/>
                    <a:pt x="160" y="216"/>
                    <a:pt x="160" y="216"/>
                  </a:cubicBezTo>
                  <a:cubicBezTo>
                    <a:pt x="175" y="216"/>
                    <a:pt x="185" y="213"/>
                    <a:pt x="190" y="209"/>
                  </a:cubicBezTo>
                  <a:cubicBezTo>
                    <a:pt x="195" y="204"/>
                    <a:pt x="198" y="197"/>
                    <a:pt x="198" y="187"/>
                  </a:cubicBezTo>
                  <a:cubicBezTo>
                    <a:pt x="198" y="71"/>
                    <a:pt x="198" y="71"/>
                    <a:pt x="198" y="71"/>
                  </a:cubicBezTo>
                  <a:cubicBezTo>
                    <a:pt x="213" y="71"/>
                    <a:pt x="213" y="71"/>
                    <a:pt x="213" y="71"/>
                  </a:cubicBezTo>
                  <a:lnTo>
                    <a:pt x="213" y="54"/>
                  </a:lnTo>
                  <a:close/>
                  <a:moveTo>
                    <a:pt x="68" y="6"/>
                  </a:moveTo>
                  <a:cubicBezTo>
                    <a:pt x="9" y="6"/>
                    <a:pt x="9" y="6"/>
                    <a:pt x="9" y="6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68" y="23"/>
                    <a:pt x="68" y="23"/>
                    <a:pt x="68" y="23"/>
                  </a:cubicBezTo>
                  <a:lnTo>
                    <a:pt x="68" y="6"/>
                  </a:lnTo>
                  <a:close/>
                  <a:moveTo>
                    <a:pt x="73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73" y="55"/>
                    <a:pt x="73" y="55"/>
                    <a:pt x="73" y="55"/>
                  </a:cubicBezTo>
                  <a:lnTo>
                    <a:pt x="73" y="38"/>
                  </a:lnTo>
                  <a:close/>
                  <a:moveTo>
                    <a:pt x="68" y="68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68" y="85"/>
                    <a:pt x="68" y="85"/>
                    <a:pt x="68" y="85"/>
                  </a:cubicBezTo>
                  <a:lnTo>
                    <a:pt x="68" y="68"/>
                  </a:lnTo>
                  <a:close/>
                  <a:moveTo>
                    <a:pt x="68" y="98"/>
                  </a:moveTo>
                  <a:cubicBezTo>
                    <a:pt x="9" y="98"/>
                    <a:pt x="9" y="98"/>
                    <a:pt x="9" y="98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68" y="116"/>
                    <a:pt x="68" y="116"/>
                    <a:pt x="68" y="116"/>
                  </a:cubicBezTo>
                  <a:lnTo>
                    <a:pt x="68" y="98"/>
                  </a:lnTo>
                  <a:close/>
                  <a:moveTo>
                    <a:pt x="66" y="132"/>
                  </a:moveTo>
                  <a:cubicBezTo>
                    <a:pt x="11" y="132"/>
                    <a:pt x="11" y="132"/>
                    <a:pt x="11" y="132"/>
                  </a:cubicBezTo>
                  <a:cubicBezTo>
                    <a:pt x="11" y="212"/>
                    <a:pt x="11" y="212"/>
                    <a:pt x="11" y="212"/>
                  </a:cubicBezTo>
                  <a:cubicBezTo>
                    <a:pt x="29" y="212"/>
                    <a:pt x="29" y="212"/>
                    <a:pt x="29" y="212"/>
                  </a:cubicBezTo>
                  <a:cubicBezTo>
                    <a:pt x="29" y="195"/>
                    <a:pt x="29" y="195"/>
                    <a:pt x="29" y="195"/>
                  </a:cubicBezTo>
                  <a:cubicBezTo>
                    <a:pt x="66" y="195"/>
                    <a:pt x="66" y="195"/>
                    <a:pt x="66" y="195"/>
                  </a:cubicBezTo>
                  <a:lnTo>
                    <a:pt x="66" y="132"/>
                  </a:lnTo>
                  <a:close/>
                  <a:moveTo>
                    <a:pt x="29" y="178"/>
                  </a:moveTo>
                  <a:cubicBezTo>
                    <a:pt x="29" y="150"/>
                    <a:pt x="29" y="150"/>
                    <a:pt x="29" y="150"/>
                  </a:cubicBezTo>
                  <a:cubicBezTo>
                    <a:pt x="48" y="150"/>
                    <a:pt x="48" y="150"/>
                    <a:pt x="48" y="150"/>
                  </a:cubicBezTo>
                  <a:cubicBezTo>
                    <a:pt x="48" y="178"/>
                    <a:pt x="48" y="178"/>
                    <a:pt x="48" y="178"/>
                  </a:cubicBezTo>
                  <a:lnTo>
                    <a:pt x="29" y="1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7" name="Freeform 38"/>
            <p:cNvSpPr>
              <a:spLocks noEditPoints="1"/>
            </p:cNvSpPr>
            <p:nvPr userDrawn="1"/>
          </p:nvSpPr>
          <p:spPr bwMode="black">
            <a:xfrm>
              <a:off x="8161" y="3754"/>
              <a:ext cx="506" cy="511"/>
            </a:xfrm>
            <a:custGeom>
              <a:avLst/>
              <a:gdLst>
                <a:gd name="T0" fmla="*/ 143 w 214"/>
                <a:gd name="T1" fmla="*/ 87 h 216"/>
                <a:gd name="T2" fmla="*/ 144 w 214"/>
                <a:gd name="T3" fmla="*/ 100 h 216"/>
                <a:gd name="T4" fmla="*/ 141 w 214"/>
                <a:gd name="T5" fmla="*/ 25 h 216"/>
                <a:gd name="T6" fmla="*/ 123 w 214"/>
                <a:gd name="T7" fmla="*/ 6 h 216"/>
                <a:gd name="T8" fmla="*/ 96 w 214"/>
                <a:gd name="T9" fmla="*/ 25 h 216"/>
                <a:gd name="T10" fmla="*/ 77 w 214"/>
                <a:gd name="T11" fmla="*/ 129 h 216"/>
                <a:gd name="T12" fmla="*/ 73 w 214"/>
                <a:gd name="T13" fmla="*/ 147 h 216"/>
                <a:gd name="T14" fmla="*/ 65 w 214"/>
                <a:gd name="T15" fmla="*/ 198 h 216"/>
                <a:gd name="T16" fmla="*/ 123 w 214"/>
                <a:gd name="T17" fmla="*/ 159 h 216"/>
                <a:gd name="T18" fmla="*/ 117 w 214"/>
                <a:gd name="T19" fmla="*/ 198 h 216"/>
                <a:gd name="T20" fmla="*/ 107 w 214"/>
                <a:gd name="T21" fmla="*/ 216 h 216"/>
                <a:gd name="T22" fmla="*/ 138 w 214"/>
                <a:gd name="T23" fmla="*/ 209 h 216"/>
                <a:gd name="T24" fmla="*/ 141 w 214"/>
                <a:gd name="T25" fmla="*/ 130 h 216"/>
                <a:gd name="T26" fmla="*/ 158 w 214"/>
                <a:gd name="T27" fmla="*/ 139 h 216"/>
                <a:gd name="T28" fmla="*/ 158 w 214"/>
                <a:gd name="T29" fmla="*/ 81 h 216"/>
                <a:gd name="T30" fmla="*/ 95 w 214"/>
                <a:gd name="T31" fmla="*/ 43 h 216"/>
                <a:gd name="T32" fmla="*/ 123 w 214"/>
                <a:gd name="T33" fmla="*/ 57 h 216"/>
                <a:gd name="T34" fmla="*/ 95 w 214"/>
                <a:gd name="T35" fmla="*/ 91 h 216"/>
                <a:gd name="T36" fmla="*/ 123 w 214"/>
                <a:gd name="T37" fmla="*/ 74 h 216"/>
                <a:gd name="T38" fmla="*/ 95 w 214"/>
                <a:gd name="T39" fmla="*/ 91 h 216"/>
                <a:gd name="T40" fmla="*/ 95 w 214"/>
                <a:gd name="T41" fmla="*/ 108 h 216"/>
                <a:gd name="T42" fmla="*/ 123 w 214"/>
                <a:gd name="T43" fmla="*/ 124 h 216"/>
                <a:gd name="T44" fmla="*/ 214 w 214"/>
                <a:gd name="T45" fmla="*/ 54 h 216"/>
                <a:gd name="T46" fmla="*/ 198 w 214"/>
                <a:gd name="T47" fmla="*/ 4 h 216"/>
                <a:gd name="T48" fmla="*/ 180 w 214"/>
                <a:gd name="T49" fmla="*/ 54 h 216"/>
                <a:gd name="T50" fmla="*/ 147 w 214"/>
                <a:gd name="T51" fmla="*/ 71 h 216"/>
                <a:gd name="T52" fmla="*/ 180 w 214"/>
                <a:gd name="T53" fmla="*/ 190 h 216"/>
                <a:gd name="T54" fmla="*/ 153 w 214"/>
                <a:gd name="T55" fmla="*/ 198 h 216"/>
                <a:gd name="T56" fmla="*/ 191 w 214"/>
                <a:gd name="T57" fmla="*/ 209 h 216"/>
                <a:gd name="T58" fmla="*/ 198 w 214"/>
                <a:gd name="T59" fmla="*/ 71 h 216"/>
                <a:gd name="T60" fmla="*/ 214 w 214"/>
                <a:gd name="T61" fmla="*/ 54 h 216"/>
                <a:gd name="T62" fmla="*/ 9 w 214"/>
                <a:gd name="T63" fmla="*/ 6 h 216"/>
                <a:gd name="T64" fmla="*/ 68 w 214"/>
                <a:gd name="T65" fmla="*/ 23 h 216"/>
                <a:gd name="T66" fmla="*/ 73 w 214"/>
                <a:gd name="T67" fmla="*/ 38 h 216"/>
                <a:gd name="T68" fmla="*/ 0 w 214"/>
                <a:gd name="T69" fmla="*/ 55 h 216"/>
                <a:gd name="T70" fmla="*/ 73 w 214"/>
                <a:gd name="T71" fmla="*/ 38 h 216"/>
                <a:gd name="T72" fmla="*/ 9 w 214"/>
                <a:gd name="T73" fmla="*/ 68 h 216"/>
                <a:gd name="T74" fmla="*/ 68 w 214"/>
                <a:gd name="T75" fmla="*/ 85 h 216"/>
                <a:gd name="T76" fmla="*/ 68 w 214"/>
                <a:gd name="T77" fmla="*/ 98 h 216"/>
                <a:gd name="T78" fmla="*/ 9 w 214"/>
                <a:gd name="T79" fmla="*/ 116 h 216"/>
                <a:gd name="T80" fmla="*/ 68 w 214"/>
                <a:gd name="T81" fmla="*/ 98 h 216"/>
                <a:gd name="T82" fmla="*/ 12 w 214"/>
                <a:gd name="T83" fmla="*/ 132 h 216"/>
                <a:gd name="T84" fmla="*/ 30 w 214"/>
                <a:gd name="T85" fmla="*/ 212 h 216"/>
                <a:gd name="T86" fmla="*/ 66 w 214"/>
                <a:gd name="T87" fmla="*/ 195 h 216"/>
                <a:gd name="T88" fmla="*/ 30 w 214"/>
                <a:gd name="T89" fmla="*/ 178 h 216"/>
                <a:gd name="T90" fmla="*/ 48 w 214"/>
                <a:gd name="T91" fmla="*/ 150 h 216"/>
                <a:gd name="T92" fmla="*/ 30 w 214"/>
                <a:gd name="T93" fmla="*/ 178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4" h="216">
                  <a:moveTo>
                    <a:pt x="158" y="81"/>
                  </a:moveTo>
                  <a:cubicBezTo>
                    <a:pt x="143" y="87"/>
                    <a:pt x="143" y="87"/>
                    <a:pt x="143" y="87"/>
                  </a:cubicBezTo>
                  <a:cubicBezTo>
                    <a:pt x="147" y="93"/>
                    <a:pt x="150" y="100"/>
                    <a:pt x="152" y="107"/>
                  </a:cubicBezTo>
                  <a:cubicBezTo>
                    <a:pt x="144" y="100"/>
                    <a:pt x="144" y="100"/>
                    <a:pt x="144" y="100"/>
                  </a:cubicBezTo>
                  <a:cubicBezTo>
                    <a:pt x="141" y="103"/>
                    <a:pt x="141" y="103"/>
                    <a:pt x="141" y="103"/>
                  </a:cubicBezTo>
                  <a:cubicBezTo>
                    <a:pt x="141" y="25"/>
                    <a:pt x="141" y="25"/>
                    <a:pt x="141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8" y="21"/>
                    <a:pt x="121" y="15"/>
                    <a:pt x="123" y="6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03" y="11"/>
                    <a:pt x="99" y="19"/>
                    <a:pt x="9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129"/>
                    <a:pt x="77" y="129"/>
                    <a:pt x="77" y="129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73" y="147"/>
                    <a:pt x="73" y="147"/>
                    <a:pt x="73" y="147"/>
                  </a:cubicBezTo>
                  <a:cubicBezTo>
                    <a:pt x="116" y="141"/>
                    <a:pt x="116" y="141"/>
                    <a:pt x="116" y="141"/>
                  </a:cubicBezTo>
                  <a:cubicBezTo>
                    <a:pt x="97" y="168"/>
                    <a:pt x="80" y="187"/>
                    <a:pt x="65" y="198"/>
                  </a:cubicBezTo>
                  <a:cubicBezTo>
                    <a:pt x="78" y="212"/>
                    <a:pt x="78" y="212"/>
                    <a:pt x="78" y="212"/>
                  </a:cubicBezTo>
                  <a:cubicBezTo>
                    <a:pt x="96" y="196"/>
                    <a:pt x="111" y="178"/>
                    <a:pt x="123" y="159"/>
                  </a:cubicBezTo>
                  <a:cubicBezTo>
                    <a:pt x="123" y="191"/>
                    <a:pt x="123" y="191"/>
                    <a:pt x="123" y="191"/>
                  </a:cubicBezTo>
                  <a:cubicBezTo>
                    <a:pt x="123" y="196"/>
                    <a:pt x="121" y="198"/>
                    <a:pt x="117" y="198"/>
                  </a:cubicBezTo>
                  <a:cubicBezTo>
                    <a:pt x="98" y="198"/>
                    <a:pt x="98" y="198"/>
                    <a:pt x="98" y="198"/>
                  </a:cubicBezTo>
                  <a:cubicBezTo>
                    <a:pt x="107" y="216"/>
                    <a:pt x="107" y="216"/>
                    <a:pt x="107" y="216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31" y="216"/>
                    <a:pt x="135" y="214"/>
                    <a:pt x="138" y="209"/>
                  </a:cubicBezTo>
                  <a:cubicBezTo>
                    <a:pt x="140" y="204"/>
                    <a:pt x="141" y="200"/>
                    <a:pt x="141" y="197"/>
                  </a:cubicBezTo>
                  <a:cubicBezTo>
                    <a:pt x="141" y="130"/>
                    <a:pt x="141" y="130"/>
                    <a:pt x="141" y="130"/>
                  </a:cubicBezTo>
                  <a:cubicBezTo>
                    <a:pt x="154" y="112"/>
                    <a:pt x="154" y="112"/>
                    <a:pt x="154" y="112"/>
                  </a:cubicBezTo>
                  <a:cubicBezTo>
                    <a:pt x="157" y="122"/>
                    <a:pt x="158" y="131"/>
                    <a:pt x="158" y="139"/>
                  </a:cubicBezTo>
                  <a:cubicBezTo>
                    <a:pt x="175" y="135"/>
                    <a:pt x="175" y="135"/>
                    <a:pt x="175" y="135"/>
                  </a:cubicBezTo>
                  <a:cubicBezTo>
                    <a:pt x="174" y="114"/>
                    <a:pt x="168" y="96"/>
                    <a:pt x="158" y="81"/>
                  </a:cubicBezTo>
                  <a:close/>
                  <a:moveTo>
                    <a:pt x="95" y="57"/>
                  </a:moveTo>
                  <a:cubicBezTo>
                    <a:pt x="95" y="43"/>
                    <a:pt x="95" y="43"/>
                    <a:pt x="95" y="43"/>
                  </a:cubicBezTo>
                  <a:cubicBezTo>
                    <a:pt x="123" y="43"/>
                    <a:pt x="123" y="43"/>
                    <a:pt x="123" y="43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95" y="57"/>
                  </a:lnTo>
                  <a:close/>
                  <a:moveTo>
                    <a:pt x="95" y="91"/>
                  </a:moveTo>
                  <a:cubicBezTo>
                    <a:pt x="95" y="74"/>
                    <a:pt x="95" y="74"/>
                    <a:pt x="9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3" y="91"/>
                    <a:pt x="123" y="91"/>
                    <a:pt x="123" y="91"/>
                  </a:cubicBezTo>
                  <a:lnTo>
                    <a:pt x="95" y="91"/>
                  </a:lnTo>
                  <a:close/>
                  <a:moveTo>
                    <a:pt x="95" y="127"/>
                  </a:moveTo>
                  <a:cubicBezTo>
                    <a:pt x="95" y="108"/>
                    <a:pt x="95" y="108"/>
                    <a:pt x="95" y="108"/>
                  </a:cubicBezTo>
                  <a:cubicBezTo>
                    <a:pt x="123" y="108"/>
                    <a:pt x="123" y="108"/>
                    <a:pt x="123" y="108"/>
                  </a:cubicBezTo>
                  <a:cubicBezTo>
                    <a:pt x="123" y="124"/>
                    <a:pt x="123" y="124"/>
                    <a:pt x="123" y="124"/>
                  </a:cubicBezTo>
                  <a:lnTo>
                    <a:pt x="95" y="127"/>
                  </a:lnTo>
                  <a:close/>
                  <a:moveTo>
                    <a:pt x="214" y="54"/>
                  </a:moveTo>
                  <a:cubicBezTo>
                    <a:pt x="198" y="54"/>
                    <a:pt x="198" y="54"/>
                    <a:pt x="198" y="54"/>
                  </a:cubicBezTo>
                  <a:cubicBezTo>
                    <a:pt x="198" y="4"/>
                    <a:pt x="198" y="4"/>
                    <a:pt x="198" y="4"/>
                  </a:cubicBezTo>
                  <a:cubicBezTo>
                    <a:pt x="180" y="4"/>
                    <a:pt x="180" y="4"/>
                    <a:pt x="180" y="4"/>
                  </a:cubicBezTo>
                  <a:cubicBezTo>
                    <a:pt x="180" y="54"/>
                    <a:pt x="180" y="54"/>
                    <a:pt x="180" y="54"/>
                  </a:cubicBezTo>
                  <a:cubicBezTo>
                    <a:pt x="147" y="54"/>
                    <a:pt x="147" y="54"/>
                    <a:pt x="147" y="54"/>
                  </a:cubicBezTo>
                  <a:cubicBezTo>
                    <a:pt x="147" y="71"/>
                    <a:pt x="147" y="71"/>
                    <a:pt x="147" y="71"/>
                  </a:cubicBezTo>
                  <a:cubicBezTo>
                    <a:pt x="180" y="71"/>
                    <a:pt x="180" y="71"/>
                    <a:pt x="180" y="71"/>
                  </a:cubicBezTo>
                  <a:cubicBezTo>
                    <a:pt x="180" y="190"/>
                    <a:pt x="180" y="190"/>
                    <a:pt x="180" y="190"/>
                  </a:cubicBezTo>
                  <a:cubicBezTo>
                    <a:pt x="180" y="195"/>
                    <a:pt x="177" y="198"/>
                    <a:pt x="172" y="198"/>
                  </a:cubicBezTo>
                  <a:cubicBezTo>
                    <a:pt x="153" y="198"/>
                    <a:pt x="153" y="198"/>
                    <a:pt x="153" y="198"/>
                  </a:cubicBezTo>
                  <a:cubicBezTo>
                    <a:pt x="161" y="216"/>
                    <a:pt x="161" y="216"/>
                    <a:pt x="161" y="216"/>
                  </a:cubicBezTo>
                  <a:cubicBezTo>
                    <a:pt x="176" y="216"/>
                    <a:pt x="186" y="213"/>
                    <a:pt x="191" y="209"/>
                  </a:cubicBezTo>
                  <a:cubicBezTo>
                    <a:pt x="195" y="204"/>
                    <a:pt x="198" y="197"/>
                    <a:pt x="198" y="187"/>
                  </a:cubicBezTo>
                  <a:cubicBezTo>
                    <a:pt x="198" y="71"/>
                    <a:pt x="198" y="71"/>
                    <a:pt x="198" y="71"/>
                  </a:cubicBezTo>
                  <a:cubicBezTo>
                    <a:pt x="214" y="71"/>
                    <a:pt x="214" y="71"/>
                    <a:pt x="214" y="71"/>
                  </a:cubicBezTo>
                  <a:lnTo>
                    <a:pt x="214" y="54"/>
                  </a:lnTo>
                  <a:close/>
                  <a:moveTo>
                    <a:pt x="68" y="6"/>
                  </a:moveTo>
                  <a:cubicBezTo>
                    <a:pt x="9" y="6"/>
                    <a:pt x="9" y="6"/>
                    <a:pt x="9" y="6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68" y="23"/>
                    <a:pt x="68" y="23"/>
                    <a:pt x="68" y="23"/>
                  </a:cubicBezTo>
                  <a:lnTo>
                    <a:pt x="68" y="6"/>
                  </a:lnTo>
                  <a:close/>
                  <a:moveTo>
                    <a:pt x="73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73" y="55"/>
                    <a:pt x="73" y="55"/>
                    <a:pt x="73" y="55"/>
                  </a:cubicBezTo>
                  <a:lnTo>
                    <a:pt x="73" y="38"/>
                  </a:lnTo>
                  <a:close/>
                  <a:moveTo>
                    <a:pt x="68" y="68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68" y="85"/>
                    <a:pt x="68" y="85"/>
                    <a:pt x="68" y="85"/>
                  </a:cubicBezTo>
                  <a:lnTo>
                    <a:pt x="68" y="68"/>
                  </a:lnTo>
                  <a:close/>
                  <a:moveTo>
                    <a:pt x="68" y="98"/>
                  </a:moveTo>
                  <a:cubicBezTo>
                    <a:pt x="9" y="98"/>
                    <a:pt x="9" y="98"/>
                    <a:pt x="9" y="98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68" y="116"/>
                    <a:pt x="68" y="116"/>
                    <a:pt x="68" y="116"/>
                  </a:cubicBezTo>
                  <a:lnTo>
                    <a:pt x="68" y="98"/>
                  </a:lnTo>
                  <a:close/>
                  <a:moveTo>
                    <a:pt x="66" y="132"/>
                  </a:moveTo>
                  <a:cubicBezTo>
                    <a:pt x="12" y="132"/>
                    <a:pt x="12" y="132"/>
                    <a:pt x="12" y="132"/>
                  </a:cubicBezTo>
                  <a:cubicBezTo>
                    <a:pt x="12" y="212"/>
                    <a:pt x="12" y="212"/>
                    <a:pt x="12" y="212"/>
                  </a:cubicBezTo>
                  <a:cubicBezTo>
                    <a:pt x="30" y="212"/>
                    <a:pt x="30" y="212"/>
                    <a:pt x="30" y="212"/>
                  </a:cubicBezTo>
                  <a:cubicBezTo>
                    <a:pt x="30" y="195"/>
                    <a:pt x="30" y="195"/>
                    <a:pt x="30" y="195"/>
                  </a:cubicBezTo>
                  <a:cubicBezTo>
                    <a:pt x="66" y="195"/>
                    <a:pt x="66" y="195"/>
                    <a:pt x="66" y="195"/>
                  </a:cubicBezTo>
                  <a:lnTo>
                    <a:pt x="66" y="132"/>
                  </a:lnTo>
                  <a:close/>
                  <a:moveTo>
                    <a:pt x="30" y="178"/>
                  </a:moveTo>
                  <a:cubicBezTo>
                    <a:pt x="30" y="150"/>
                    <a:pt x="30" y="150"/>
                    <a:pt x="30" y="150"/>
                  </a:cubicBezTo>
                  <a:cubicBezTo>
                    <a:pt x="48" y="150"/>
                    <a:pt x="48" y="150"/>
                    <a:pt x="48" y="150"/>
                  </a:cubicBezTo>
                  <a:cubicBezTo>
                    <a:pt x="48" y="178"/>
                    <a:pt x="48" y="178"/>
                    <a:pt x="48" y="178"/>
                  </a:cubicBezTo>
                  <a:lnTo>
                    <a:pt x="30" y="1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8" name="Freeform 39"/>
            <p:cNvSpPr/>
            <p:nvPr userDrawn="1"/>
          </p:nvSpPr>
          <p:spPr bwMode="black">
            <a:xfrm>
              <a:off x="5930" y="1913"/>
              <a:ext cx="437" cy="490"/>
            </a:xfrm>
            <a:custGeom>
              <a:avLst/>
              <a:gdLst>
                <a:gd name="T0" fmla="*/ 159 w 185"/>
                <a:gd name="T1" fmla="*/ 125 h 207"/>
                <a:gd name="T2" fmla="*/ 159 w 185"/>
                <a:gd name="T3" fmla="*/ 162 h 207"/>
                <a:gd name="T4" fmla="*/ 134 w 185"/>
                <a:gd name="T5" fmla="*/ 176 h 207"/>
                <a:gd name="T6" fmla="*/ 101 w 185"/>
                <a:gd name="T7" fmla="*/ 183 h 207"/>
                <a:gd name="T8" fmla="*/ 63 w 185"/>
                <a:gd name="T9" fmla="*/ 174 h 207"/>
                <a:gd name="T10" fmla="*/ 37 w 185"/>
                <a:gd name="T11" fmla="*/ 147 h 207"/>
                <a:gd name="T12" fmla="*/ 27 w 185"/>
                <a:gd name="T13" fmla="*/ 102 h 207"/>
                <a:gd name="T14" fmla="*/ 35 w 185"/>
                <a:gd name="T15" fmla="*/ 62 h 207"/>
                <a:gd name="T16" fmla="*/ 48 w 185"/>
                <a:gd name="T17" fmla="*/ 42 h 207"/>
                <a:gd name="T18" fmla="*/ 69 w 185"/>
                <a:gd name="T19" fmla="*/ 28 h 207"/>
                <a:gd name="T20" fmla="*/ 100 w 185"/>
                <a:gd name="T21" fmla="*/ 22 h 207"/>
                <a:gd name="T22" fmla="*/ 128 w 185"/>
                <a:gd name="T23" fmla="*/ 28 h 207"/>
                <a:gd name="T24" fmla="*/ 147 w 185"/>
                <a:gd name="T25" fmla="*/ 42 h 207"/>
                <a:gd name="T26" fmla="*/ 158 w 185"/>
                <a:gd name="T27" fmla="*/ 66 h 207"/>
                <a:gd name="T28" fmla="*/ 182 w 185"/>
                <a:gd name="T29" fmla="*/ 59 h 207"/>
                <a:gd name="T30" fmla="*/ 167 w 185"/>
                <a:gd name="T31" fmla="*/ 26 h 207"/>
                <a:gd name="T32" fmla="*/ 140 w 185"/>
                <a:gd name="T33" fmla="*/ 7 h 207"/>
                <a:gd name="T34" fmla="*/ 100 w 185"/>
                <a:gd name="T35" fmla="*/ 0 h 207"/>
                <a:gd name="T36" fmla="*/ 47 w 185"/>
                <a:gd name="T37" fmla="*/ 12 h 207"/>
                <a:gd name="T38" fmla="*/ 12 w 185"/>
                <a:gd name="T39" fmla="*/ 49 h 207"/>
                <a:gd name="T40" fmla="*/ 0 w 185"/>
                <a:gd name="T41" fmla="*/ 104 h 207"/>
                <a:gd name="T42" fmla="*/ 12 w 185"/>
                <a:gd name="T43" fmla="*/ 157 h 207"/>
                <a:gd name="T44" fmla="*/ 49 w 185"/>
                <a:gd name="T45" fmla="*/ 194 h 207"/>
                <a:gd name="T46" fmla="*/ 102 w 185"/>
                <a:gd name="T47" fmla="*/ 207 h 207"/>
                <a:gd name="T48" fmla="*/ 145 w 185"/>
                <a:gd name="T49" fmla="*/ 199 h 207"/>
                <a:gd name="T50" fmla="*/ 185 w 185"/>
                <a:gd name="T51" fmla="*/ 175 h 207"/>
                <a:gd name="T52" fmla="*/ 185 w 185"/>
                <a:gd name="T53" fmla="*/ 101 h 207"/>
                <a:gd name="T54" fmla="*/ 100 w 185"/>
                <a:gd name="T55" fmla="*/ 101 h 207"/>
                <a:gd name="T56" fmla="*/ 100 w 185"/>
                <a:gd name="T57" fmla="*/ 125 h 207"/>
                <a:gd name="T58" fmla="*/ 159 w 185"/>
                <a:gd name="T59" fmla="*/ 12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5" h="207">
                  <a:moveTo>
                    <a:pt x="159" y="125"/>
                  </a:moveTo>
                  <a:cubicBezTo>
                    <a:pt x="159" y="162"/>
                    <a:pt x="159" y="162"/>
                    <a:pt x="159" y="162"/>
                  </a:cubicBezTo>
                  <a:cubicBezTo>
                    <a:pt x="154" y="167"/>
                    <a:pt x="145" y="172"/>
                    <a:pt x="134" y="176"/>
                  </a:cubicBezTo>
                  <a:cubicBezTo>
                    <a:pt x="123" y="180"/>
                    <a:pt x="112" y="183"/>
                    <a:pt x="101" y="183"/>
                  </a:cubicBezTo>
                  <a:cubicBezTo>
                    <a:pt x="88" y="183"/>
                    <a:pt x="75" y="180"/>
                    <a:pt x="63" y="174"/>
                  </a:cubicBezTo>
                  <a:cubicBezTo>
                    <a:pt x="52" y="168"/>
                    <a:pt x="43" y="159"/>
                    <a:pt x="37" y="147"/>
                  </a:cubicBezTo>
                  <a:cubicBezTo>
                    <a:pt x="30" y="135"/>
                    <a:pt x="27" y="120"/>
                    <a:pt x="27" y="102"/>
                  </a:cubicBezTo>
                  <a:cubicBezTo>
                    <a:pt x="27" y="88"/>
                    <a:pt x="30" y="75"/>
                    <a:pt x="35" y="62"/>
                  </a:cubicBezTo>
                  <a:cubicBezTo>
                    <a:pt x="38" y="55"/>
                    <a:pt x="42" y="48"/>
                    <a:pt x="48" y="42"/>
                  </a:cubicBezTo>
                  <a:cubicBezTo>
                    <a:pt x="53" y="36"/>
                    <a:pt x="60" y="31"/>
                    <a:pt x="69" y="28"/>
                  </a:cubicBezTo>
                  <a:cubicBezTo>
                    <a:pt x="78" y="24"/>
                    <a:pt x="88" y="22"/>
                    <a:pt x="100" y="22"/>
                  </a:cubicBezTo>
                  <a:cubicBezTo>
                    <a:pt x="110" y="22"/>
                    <a:pt x="120" y="24"/>
                    <a:pt x="128" y="28"/>
                  </a:cubicBezTo>
                  <a:cubicBezTo>
                    <a:pt x="136" y="31"/>
                    <a:pt x="143" y="36"/>
                    <a:pt x="147" y="42"/>
                  </a:cubicBezTo>
                  <a:cubicBezTo>
                    <a:pt x="152" y="47"/>
                    <a:pt x="155" y="55"/>
                    <a:pt x="158" y="66"/>
                  </a:cubicBezTo>
                  <a:cubicBezTo>
                    <a:pt x="182" y="59"/>
                    <a:pt x="182" y="59"/>
                    <a:pt x="182" y="59"/>
                  </a:cubicBezTo>
                  <a:cubicBezTo>
                    <a:pt x="179" y="46"/>
                    <a:pt x="174" y="35"/>
                    <a:pt x="167" y="26"/>
                  </a:cubicBezTo>
                  <a:cubicBezTo>
                    <a:pt x="160" y="18"/>
                    <a:pt x="151" y="11"/>
                    <a:pt x="140" y="7"/>
                  </a:cubicBezTo>
                  <a:cubicBezTo>
                    <a:pt x="128" y="2"/>
                    <a:pt x="115" y="0"/>
                    <a:pt x="100" y="0"/>
                  </a:cubicBezTo>
                  <a:cubicBezTo>
                    <a:pt x="80" y="0"/>
                    <a:pt x="63" y="4"/>
                    <a:pt x="47" y="12"/>
                  </a:cubicBezTo>
                  <a:cubicBezTo>
                    <a:pt x="32" y="20"/>
                    <a:pt x="20" y="33"/>
                    <a:pt x="12" y="49"/>
                  </a:cubicBezTo>
                  <a:cubicBezTo>
                    <a:pt x="4" y="66"/>
                    <a:pt x="0" y="85"/>
                    <a:pt x="0" y="104"/>
                  </a:cubicBezTo>
                  <a:cubicBezTo>
                    <a:pt x="0" y="124"/>
                    <a:pt x="4" y="142"/>
                    <a:pt x="12" y="157"/>
                  </a:cubicBezTo>
                  <a:cubicBezTo>
                    <a:pt x="20" y="173"/>
                    <a:pt x="33" y="186"/>
                    <a:pt x="49" y="194"/>
                  </a:cubicBezTo>
                  <a:cubicBezTo>
                    <a:pt x="65" y="202"/>
                    <a:pt x="83" y="207"/>
                    <a:pt x="102" y="207"/>
                  </a:cubicBezTo>
                  <a:cubicBezTo>
                    <a:pt x="117" y="207"/>
                    <a:pt x="131" y="204"/>
                    <a:pt x="145" y="199"/>
                  </a:cubicBezTo>
                  <a:cubicBezTo>
                    <a:pt x="159" y="194"/>
                    <a:pt x="172" y="186"/>
                    <a:pt x="185" y="175"/>
                  </a:cubicBezTo>
                  <a:cubicBezTo>
                    <a:pt x="185" y="101"/>
                    <a:pt x="185" y="101"/>
                    <a:pt x="185" y="101"/>
                  </a:cubicBezTo>
                  <a:cubicBezTo>
                    <a:pt x="100" y="101"/>
                    <a:pt x="100" y="101"/>
                    <a:pt x="100" y="101"/>
                  </a:cubicBezTo>
                  <a:cubicBezTo>
                    <a:pt x="100" y="125"/>
                    <a:pt x="100" y="125"/>
                    <a:pt x="100" y="125"/>
                  </a:cubicBezTo>
                  <a:lnTo>
                    <a:pt x="159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50" name="Freeform 40"/>
            <p:cNvSpPr>
              <a:spLocks noEditPoints="1"/>
            </p:cNvSpPr>
            <p:nvPr userDrawn="1"/>
          </p:nvSpPr>
          <p:spPr bwMode="black">
            <a:xfrm>
              <a:off x="6455" y="1920"/>
              <a:ext cx="416" cy="473"/>
            </a:xfrm>
            <a:custGeom>
              <a:avLst/>
              <a:gdLst>
                <a:gd name="T0" fmla="*/ 26 w 176"/>
                <a:gd name="T1" fmla="*/ 200 h 200"/>
                <a:gd name="T2" fmla="*/ 26 w 176"/>
                <a:gd name="T3" fmla="*/ 111 h 200"/>
                <a:gd name="T4" fmla="*/ 57 w 176"/>
                <a:gd name="T5" fmla="*/ 111 h 200"/>
                <a:gd name="T6" fmla="*/ 72 w 176"/>
                <a:gd name="T7" fmla="*/ 112 h 200"/>
                <a:gd name="T8" fmla="*/ 84 w 176"/>
                <a:gd name="T9" fmla="*/ 118 h 200"/>
                <a:gd name="T10" fmla="*/ 97 w 176"/>
                <a:gd name="T11" fmla="*/ 131 h 200"/>
                <a:gd name="T12" fmla="*/ 116 w 176"/>
                <a:gd name="T13" fmla="*/ 159 h 200"/>
                <a:gd name="T14" fmla="*/ 143 w 176"/>
                <a:gd name="T15" fmla="*/ 200 h 200"/>
                <a:gd name="T16" fmla="*/ 176 w 176"/>
                <a:gd name="T17" fmla="*/ 200 h 200"/>
                <a:gd name="T18" fmla="*/ 141 w 176"/>
                <a:gd name="T19" fmla="*/ 146 h 200"/>
                <a:gd name="T20" fmla="*/ 119 w 176"/>
                <a:gd name="T21" fmla="*/ 119 h 200"/>
                <a:gd name="T22" fmla="*/ 104 w 176"/>
                <a:gd name="T23" fmla="*/ 109 h 200"/>
                <a:gd name="T24" fmla="*/ 146 w 176"/>
                <a:gd name="T25" fmla="*/ 91 h 200"/>
                <a:gd name="T26" fmla="*/ 160 w 176"/>
                <a:gd name="T27" fmla="*/ 55 h 200"/>
                <a:gd name="T28" fmla="*/ 152 w 176"/>
                <a:gd name="T29" fmla="*/ 24 h 200"/>
                <a:gd name="T30" fmla="*/ 129 w 176"/>
                <a:gd name="T31" fmla="*/ 5 h 200"/>
                <a:gd name="T32" fmla="*/ 89 w 176"/>
                <a:gd name="T33" fmla="*/ 0 h 200"/>
                <a:gd name="T34" fmla="*/ 0 w 176"/>
                <a:gd name="T35" fmla="*/ 0 h 200"/>
                <a:gd name="T36" fmla="*/ 0 w 176"/>
                <a:gd name="T37" fmla="*/ 200 h 200"/>
                <a:gd name="T38" fmla="*/ 26 w 176"/>
                <a:gd name="T39" fmla="*/ 200 h 200"/>
                <a:gd name="T40" fmla="*/ 26 w 176"/>
                <a:gd name="T41" fmla="*/ 22 h 200"/>
                <a:gd name="T42" fmla="*/ 90 w 176"/>
                <a:gd name="T43" fmla="*/ 22 h 200"/>
                <a:gd name="T44" fmla="*/ 122 w 176"/>
                <a:gd name="T45" fmla="*/ 31 h 200"/>
                <a:gd name="T46" fmla="*/ 133 w 176"/>
                <a:gd name="T47" fmla="*/ 55 h 200"/>
                <a:gd name="T48" fmla="*/ 127 w 176"/>
                <a:gd name="T49" fmla="*/ 73 h 200"/>
                <a:gd name="T50" fmla="*/ 112 w 176"/>
                <a:gd name="T51" fmla="*/ 85 h 200"/>
                <a:gd name="T52" fmla="*/ 83 w 176"/>
                <a:gd name="T53" fmla="*/ 88 h 200"/>
                <a:gd name="T54" fmla="*/ 26 w 176"/>
                <a:gd name="T55" fmla="*/ 88 h 200"/>
                <a:gd name="T56" fmla="*/ 26 w 176"/>
                <a:gd name="T57" fmla="*/ 2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6" h="200">
                  <a:moveTo>
                    <a:pt x="26" y="200"/>
                  </a:moveTo>
                  <a:cubicBezTo>
                    <a:pt x="26" y="111"/>
                    <a:pt x="26" y="111"/>
                    <a:pt x="26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64" y="111"/>
                    <a:pt x="69" y="112"/>
                    <a:pt x="72" y="112"/>
                  </a:cubicBezTo>
                  <a:cubicBezTo>
                    <a:pt x="76" y="113"/>
                    <a:pt x="80" y="115"/>
                    <a:pt x="84" y="118"/>
                  </a:cubicBezTo>
                  <a:cubicBezTo>
                    <a:pt x="88" y="120"/>
                    <a:pt x="92" y="125"/>
                    <a:pt x="97" y="131"/>
                  </a:cubicBezTo>
                  <a:cubicBezTo>
                    <a:pt x="102" y="137"/>
                    <a:pt x="109" y="147"/>
                    <a:pt x="116" y="159"/>
                  </a:cubicBezTo>
                  <a:cubicBezTo>
                    <a:pt x="143" y="200"/>
                    <a:pt x="143" y="200"/>
                    <a:pt x="143" y="200"/>
                  </a:cubicBezTo>
                  <a:cubicBezTo>
                    <a:pt x="176" y="200"/>
                    <a:pt x="176" y="200"/>
                    <a:pt x="176" y="200"/>
                  </a:cubicBezTo>
                  <a:cubicBezTo>
                    <a:pt x="141" y="146"/>
                    <a:pt x="141" y="146"/>
                    <a:pt x="141" y="146"/>
                  </a:cubicBezTo>
                  <a:cubicBezTo>
                    <a:pt x="135" y="135"/>
                    <a:pt x="127" y="126"/>
                    <a:pt x="119" y="119"/>
                  </a:cubicBezTo>
                  <a:cubicBezTo>
                    <a:pt x="116" y="116"/>
                    <a:pt x="111" y="112"/>
                    <a:pt x="104" y="109"/>
                  </a:cubicBezTo>
                  <a:cubicBezTo>
                    <a:pt x="123" y="106"/>
                    <a:pt x="137" y="100"/>
                    <a:pt x="146" y="91"/>
                  </a:cubicBezTo>
                  <a:cubicBezTo>
                    <a:pt x="155" y="81"/>
                    <a:pt x="160" y="69"/>
                    <a:pt x="160" y="55"/>
                  </a:cubicBezTo>
                  <a:cubicBezTo>
                    <a:pt x="160" y="44"/>
                    <a:pt x="157" y="34"/>
                    <a:pt x="152" y="24"/>
                  </a:cubicBezTo>
                  <a:cubicBezTo>
                    <a:pt x="146" y="15"/>
                    <a:pt x="139" y="9"/>
                    <a:pt x="129" y="5"/>
                  </a:cubicBezTo>
                  <a:cubicBezTo>
                    <a:pt x="120" y="2"/>
                    <a:pt x="106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0"/>
                    <a:pt x="0" y="200"/>
                    <a:pt x="0" y="200"/>
                  </a:cubicBezTo>
                  <a:lnTo>
                    <a:pt x="26" y="200"/>
                  </a:lnTo>
                  <a:close/>
                  <a:moveTo>
                    <a:pt x="26" y="22"/>
                  </a:moveTo>
                  <a:cubicBezTo>
                    <a:pt x="90" y="22"/>
                    <a:pt x="90" y="22"/>
                    <a:pt x="90" y="22"/>
                  </a:cubicBezTo>
                  <a:cubicBezTo>
                    <a:pt x="105" y="22"/>
                    <a:pt x="115" y="25"/>
                    <a:pt x="122" y="31"/>
                  </a:cubicBezTo>
                  <a:cubicBezTo>
                    <a:pt x="129" y="37"/>
                    <a:pt x="133" y="45"/>
                    <a:pt x="133" y="55"/>
                  </a:cubicBezTo>
                  <a:cubicBezTo>
                    <a:pt x="133" y="61"/>
                    <a:pt x="131" y="67"/>
                    <a:pt x="127" y="73"/>
                  </a:cubicBezTo>
                  <a:cubicBezTo>
                    <a:pt x="124" y="78"/>
                    <a:pt x="119" y="82"/>
                    <a:pt x="112" y="85"/>
                  </a:cubicBezTo>
                  <a:cubicBezTo>
                    <a:pt x="105" y="87"/>
                    <a:pt x="95" y="88"/>
                    <a:pt x="83" y="88"/>
                  </a:cubicBezTo>
                  <a:cubicBezTo>
                    <a:pt x="26" y="88"/>
                    <a:pt x="26" y="88"/>
                    <a:pt x="26" y="88"/>
                  </a:cubicBezTo>
                  <a:lnTo>
                    <a:pt x="26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51" name="Freeform 41"/>
            <p:cNvSpPr>
              <a:spLocks noEditPoints="1"/>
            </p:cNvSpPr>
            <p:nvPr userDrawn="1"/>
          </p:nvSpPr>
          <p:spPr bwMode="black">
            <a:xfrm>
              <a:off x="6873" y="1920"/>
              <a:ext cx="442" cy="473"/>
            </a:xfrm>
            <a:custGeom>
              <a:avLst/>
              <a:gdLst>
                <a:gd name="T0" fmla="*/ 28 w 187"/>
                <a:gd name="T1" fmla="*/ 200 h 200"/>
                <a:gd name="T2" fmla="*/ 50 w 187"/>
                <a:gd name="T3" fmla="*/ 140 h 200"/>
                <a:gd name="T4" fmla="*/ 133 w 187"/>
                <a:gd name="T5" fmla="*/ 140 h 200"/>
                <a:gd name="T6" fmla="*/ 157 w 187"/>
                <a:gd name="T7" fmla="*/ 200 h 200"/>
                <a:gd name="T8" fmla="*/ 187 w 187"/>
                <a:gd name="T9" fmla="*/ 200 h 200"/>
                <a:gd name="T10" fmla="*/ 105 w 187"/>
                <a:gd name="T11" fmla="*/ 0 h 200"/>
                <a:gd name="T12" fmla="*/ 77 w 187"/>
                <a:gd name="T13" fmla="*/ 0 h 200"/>
                <a:gd name="T14" fmla="*/ 0 w 187"/>
                <a:gd name="T15" fmla="*/ 200 h 200"/>
                <a:gd name="T16" fmla="*/ 28 w 187"/>
                <a:gd name="T17" fmla="*/ 200 h 200"/>
                <a:gd name="T18" fmla="*/ 79 w 187"/>
                <a:gd name="T19" fmla="*/ 59 h 200"/>
                <a:gd name="T20" fmla="*/ 90 w 187"/>
                <a:gd name="T21" fmla="*/ 21 h 200"/>
                <a:gd name="T22" fmla="*/ 104 w 187"/>
                <a:gd name="T23" fmla="*/ 63 h 200"/>
                <a:gd name="T24" fmla="*/ 125 w 187"/>
                <a:gd name="T25" fmla="*/ 118 h 200"/>
                <a:gd name="T26" fmla="*/ 57 w 187"/>
                <a:gd name="T27" fmla="*/ 118 h 200"/>
                <a:gd name="T28" fmla="*/ 79 w 187"/>
                <a:gd name="T29" fmla="*/ 5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200">
                  <a:moveTo>
                    <a:pt x="28" y="200"/>
                  </a:moveTo>
                  <a:cubicBezTo>
                    <a:pt x="50" y="140"/>
                    <a:pt x="50" y="140"/>
                    <a:pt x="50" y="140"/>
                  </a:cubicBezTo>
                  <a:cubicBezTo>
                    <a:pt x="133" y="140"/>
                    <a:pt x="133" y="140"/>
                    <a:pt x="133" y="140"/>
                  </a:cubicBezTo>
                  <a:cubicBezTo>
                    <a:pt x="157" y="200"/>
                    <a:pt x="157" y="200"/>
                    <a:pt x="157" y="200"/>
                  </a:cubicBezTo>
                  <a:cubicBezTo>
                    <a:pt x="187" y="200"/>
                    <a:pt x="187" y="200"/>
                    <a:pt x="187" y="20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0" y="200"/>
                    <a:pt x="0" y="200"/>
                    <a:pt x="0" y="200"/>
                  </a:cubicBezTo>
                  <a:lnTo>
                    <a:pt x="28" y="200"/>
                  </a:lnTo>
                  <a:close/>
                  <a:moveTo>
                    <a:pt x="79" y="59"/>
                  </a:moveTo>
                  <a:cubicBezTo>
                    <a:pt x="84" y="47"/>
                    <a:pt x="88" y="34"/>
                    <a:pt x="90" y="21"/>
                  </a:cubicBezTo>
                  <a:cubicBezTo>
                    <a:pt x="93" y="32"/>
                    <a:pt x="98" y="46"/>
                    <a:pt x="104" y="63"/>
                  </a:cubicBezTo>
                  <a:cubicBezTo>
                    <a:pt x="125" y="118"/>
                    <a:pt x="125" y="118"/>
                    <a:pt x="125" y="118"/>
                  </a:cubicBezTo>
                  <a:cubicBezTo>
                    <a:pt x="57" y="118"/>
                    <a:pt x="57" y="118"/>
                    <a:pt x="57" y="118"/>
                  </a:cubicBezTo>
                  <a:lnTo>
                    <a:pt x="79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52" name="Freeform 42"/>
            <p:cNvSpPr/>
            <p:nvPr userDrawn="1"/>
          </p:nvSpPr>
          <p:spPr bwMode="black">
            <a:xfrm>
              <a:off x="7320" y="1920"/>
              <a:ext cx="376" cy="473"/>
            </a:xfrm>
            <a:custGeom>
              <a:avLst/>
              <a:gdLst>
                <a:gd name="T0" fmla="*/ 159 w 159"/>
                <a:gd name="T1" fmla="*/ 200 h 200"/>
                <a:gd name="T2" fmla="*/ 159 w 159"/>
                <a:gd name="T3" fmla="*/ 177 h 200"/>
                <a:gd name="T4" fmla="*/ 31 w 159"/>
                <a:gd name="T5" fmla="*/ 177 h 200"/>
                <a:gd name="T6" fmla="*/ 43 w 159"/>
                <a:gd name="T7" fmla="*/ 162 h 200"/>
                <a:gd name="T8" fmla="*/ 155 w 159"/>
                <a:gd name="T9" fmla="*/ 24 h 200"/>
                <a:gd name="T10" fmla="*/ 155 w 159"/>
                <a:gd name="T11" fmla="*/ 0 h 200"/>
                <a:gd name="T12" fmla="*/ 12 w 159"/>
                <a:gd name="T13" fmla="*/ 0 h 200"/>
                <a:gd name="T14" fmla="*/ 12 w 159"/>
                <a:gd name="T15" fmla="*/ 24 h 200"/>
                <a:gd name="T16" fmla="*/ 124 w 159"/>
                <a:gd name="T17" fmla="*/ 24 h 200"/>
                <a:gd name="T18" fmla="*/ 103 w 159"/>
                <a:gd name="T19" fmla="*/ 47 h 200"/>
                <a:gd name="T20" fmla="*/ 0 w 159"/>
                <a:gd name="T21" fmla="*/ 176 h 200"/>
                <a:gd name="T22" fmla="*/ 0 w 159"/>
                <a:gd name="T23" fmla="*/ 200 h 200"/>
                <a:gd name="T24" fmla="*/ 159 w 159"/>
                <a:gd name="T25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9" h="200">
                  <a:moveTo>
                    <a:pt x="159" y="200"/>
                  </a:moveTo>
                  <a:cubicBezTo>
                    <a:pt x="159" y="177"/>
                    <a:pt x="159" y="177"/>
                    <a:pt x="159" y="177"/>
                  </a:cubicBezTo>
                  <a:cubicBezTo>
                    <a:pt x="31" y="177"/>
                    <a:pt x="31" y="177"/>
                    <a:pt x="31" y="177"/>
                  </a:cubicBezTo>
                  <a:cubicBezTo>
                    <a:pt x="43" y="162"/>
                    <a:pt x="43" y="162"/>
                    <a:pt x="43" y="162"/>
                  </a:cubicBezTo>
                  <a:cubicBezTo>
                    <a:pt x="155" y="24"/>
                    <a:pt x="155" y="24"/>
                    <a:pt x="155" y="24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17" y="30"/>
                    <a:pt x="110" y="38"/>
                    <a:pt x="103" y="47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200"/>
                    <a:pt x="0" y="200"/>
                    <a:pt x="0" y="200"/>
                  </a:cubicBezTo>
                  <a:lnTo>
                    <a:pt x="159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83" name="Rectangle 43"/>
            <p:cNvSpPr>
              <a:spLocks noChangeArrowheads="1"/>
            </p:cNvSpPr>
            <p:nvPr userDrawn="1"/>
          </p:nvSpPr>
          <p:spPr bwMode="black">
            <a:xfrm>
              <a:off x="7766" y="1920"/>
              <a:ext cx="62" cy="47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84" name="Freeform 44"/>
            <p:cNvSpPr>
              <a:spLocks noEditPoints="1"/>
            </p:cNvSpPr>
            <p:nvPr userDrawn="1"/>
          </p:nvSpPr>
          <p:spPr bwMode="black">
            <a:xfrm>
              <a:off x="7880" y="1920"/>
              <a:ext cx="444" cy="473"/>
            </a:xfrm>
            <a:custGeom>
              <a:avLst/>
              <a:gdLst>
                <a:gd name="T0" fmla="*/ 28 w 188"/>
                <a:gd name="T1" fmla="*/ 200 h 200"/>
                <a:gd name="T2" fmla="*/ 50 w 188"/>
                <a:gd name="T3" fmla="*/ 140 h 200"/>
                <a:gd name="T4" fmla="*/ 134 w 188"/>
                <a:gd name="T5" fmla="*/ 140 h 200"/>
                <a:gd name="T6" fmla="*/ 157 w 188"/>
                <a:gd name="T7" fmla="*/ 200 h 200"/>
                <a:gd name="T8" fmla="*/ 188 w 188"/>
                <a:gd name="T9" fmla="*/ 200 h 200"/>
                <a:gd name="T10" fmla="*/ 106 w 188"/>
                <a:gd name="T11" fmla="*/ 0 h 200"/>
                <a:gd name="T12" fmla="*/ 77 w 188"/>
                <a:gd name="T13" fmla="*/ 0 h 200"/>
                <a:gd name="T14" fmla="*/ 0 w 188"/>
                <a:gd name="T15" fmla="*/ 200 h 200"/>
                <a:gd name="T16" fmla="*/ 28 w 188"/>
                <a:gd name="T17" fmla="*/ 200 h 200"/>
                <a:gd name="T18" fmla="*/ 80 w 188"/>
                <a:gd name="T19" fmla="*/ 59 h 200"/>
                <a:gd name="T20" fmla="*/ 91 w 188"/>
                <a:gd name="T21" fmla="*/ 21 h 200"/>
                <a:gd name="T22" fmla="*/ 105 w 188"/>
                <a:gd name="T23" fmla="*/ 63 h 200"/>
                <a:gd name="T24" fmla="*/ 126 w 188"/>
                <a:gd name="T25" fmla="*/ 118 h 200"/>
                <a:gd name="T26" fmla="*/ 58 w 188"/>
                <a:gd name="T27" fmla="*/ 118 h 200"/>
                <a:gd name="T28" fmla="*/ 80 w 188"/>
                <a:gd name="T29" fmla="*/ 5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8" h="200">
                  <a:moveTo>
                    <a:pt x="28" y="200"/>
                  </a:moveTo>
                  <a:cubicBezTo>
                    <a:pt x="50" y="140"/>
                    <a:pt x="50" y="140"/>
                    <a:pt x="50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57" y="200"/>
                    <a:pt x="157" y="200"/>
                    <a:pt x="157" y="200"/>
                  </a:cubicBezTo>
                  <a:cubicBezTo>
                    <a:pt x="188" y="200"/>
                    <a:pt x="188" y="200"/>
                    <a:pt x="188" y="20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0" y="200"/>
                    <a:pt x="0" y="200"/>
                    <a:pt x="0" y="200"/>
                  </a:cubicBezTo>
                  <a:lnTo>
                    <a:pt x="28" y="200"/>
                  </a:lnTo>
                  <a:close/>
                  <a:moveTo>
                    <a:pt x="80" y="59"/>
                  </a:moveTo>
                  <a:cubicBezTo>
                    <a:pt x="85" y="47"/>
                    <a:pt x="88" y="34"/>
                    <a:pt x="91" y="21"/>
                  </a:cubicBezTo>
                  <a:cubicBezTo>
                    <a:pt x="94" y="32"/>
                    <a:pt x="99" y="46"/>
                    <a:pt x="105" y="63"/>
                  </a:cubicBezTo>
                  <a:cubicBezTo>
                    <a:pt x="126" y="118"/>
                    <a:pt x="126" y="118"/>
                    <a:pt x="126" y="118"/>
                  </a:cubicBezTo>
                  <a:cubicBezTo>
                    <a:pt x="58" y="118"/>
                    <a:pt x="58" y="118"/>
                    <a:pt x="58" y="118"/>
                  </a:cubicBezTo>
                  <a:lnTo>
                    <a:pt x="80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85" name="Freeform 45"/>
            <p:cNvSpPr/>
            <p:nvPr userDrawn="1"/>
          </p:nvSpPr>
          <p:spPr bwMode="black">
            <a:xfrm>
              <a:off x="8346" y="1913"/>
              <a:ext cx="375" cy="490"/>
            </a:xfrm>
            <a:custGeom>
              <a:avLst/>
              <a:gdLst>
                <a:gd name="T0" fmla="*/ 11 w 159"/>
                <a:gd name="T1" fmla="*/ 175 h 207"/>
                <a:gd name="T2" fmla="*/ 40 w 159"/>
                <a:gd name="T3" fmla="*/ 199 h 207"/>
                <a:gd name="T4" fmla="*/ 85 w 159"/>
                <a:gd name="T5" fmla="*/ 207 h 207"/>
                <a:gd name="T6" fmla="*/ 124 w 159"/>
                <a:gd name="T7" fmla="*/ 199 h 207"/>
                <a:gd name="T8" fmla="*/ 150 w 159"/>
                <a:gd name="T9" fmla="*/ 177 h 207"/>
                <a:gd name="T10" fmla="*/ 159 w 159"/>
                <a:gd name="T11" fmla="*/ 147 h 207"/>
                <a:gd name="T12" fmla="*/ 151 w 159"/>
                <a:gd name="T13" fmla="*/ 118 h 207"/>
                <a:gd name="T14" fmla="*/ 125 w 159"/>
                <a:gd name="T15" fmla="*/ 98 h 207"/>
                <a:gd name="T16" fmla="*/ 81 w 159"/>
                <a:gd name="T17" fmla="*/ 85 h 207"/>
                <a:gd name="T18" fmla="*/ 41 w 159"/>
                <a:gd name="T19" fmla="*/ 71 h 207"/>
                <a:gd name="T20" fmla="*/ 33 w 159"/>
                <a:gd name="T21" fmla="*/ 53 h 207"/>
                <a:gd name="T22" fmla="*/ 44 w 159"/>
                <a:gd name="T23" fmla="*/ 32 h 207"/>
                <a:gd name="T24" fmla="*/ 79 w 159"/>
                <a:gd name="T25" fmla="*/ 23 h 207"/>
                <a:gd name="T26" fmla="*/ 114 w 159"/>
                <a:gd name="T27" fmla="*/ 33 h 207"/>
                <a:gd name="T28" fmla="*/ 128 w 159"/>
                <a:gd name="T29" fmla="*/ 61 h 207"/>
                <a:gd name="T30" fmla="*/ 153 w 159"/>
                <a:gd name="T31" fmla="*/ 59 h 207"/>
                <a:gd name="T32" fmla="*/ 144 w 159"/>
                <a:gd name="T33" fmla="*/ 28 h 207"/>
                <a:gd name="T34" fmla="*/ 117 w 159"/>
                <a:gd name="T35" fmla="*/ 7 h 207"/>
                <a:gd name="T36" fmla="*/ 78 w 159"/>
                <a:gd name="T37" fmla="*/ 0 h 207"/>
                <a:gd name="T38" fmla="*/ 41 w 159"/>
                <a:gd name="T39" fmla="*/ 6 h 207"/>
                <a:gd name="T40" fmla="*/ 16 w 159"/>
                <a:gd name="T41" fmla="*/ 26 h 207"/>
                <a:gd name="T42" fmla="*/ 8 w 159"/>
                <a:gd name="T43" fmla="*/ 55 h 207"/>
                <a:gd name="T44" fmla="*/ 15 w 159"/>
                <a:gd name="T45" fmla="*/ 80 h 207"/>
                <a:gd name="T46" fmla="*/ 36 w 159"/>
                <a:gd name="T47" fmla="*/ 98 h 207"/>
                <a:gd name="T48" fmla="*/ 75 w 159"/>
                <a:gd name="T49" fmla="*/ 111 h 207"/>
                <a:gd name="T50" fmla="*/ 110 w 159"/>
                <a:gd name="T51" fmla="*/ 121 h 207"/>
                <a:gd name="T52" fmla="*/ 128 w 159"/>
                <a:gd name="T53" fmla="*/ 132 h 207"/>
                <a:gd name="T54" fmla="*/ 134 w 159"/>
                <a:gd name="T55" fmla="*/ 149 h 207"/>
                <a:gd name="T56" fmla="*/ 128 w 159"/>
                <a:gd name="T57" fmla="*/ 166 h 207"/>
                <a:gd name="T58" fmla="*/ 111 w 159"/>
                <a:gd name="T59" fmla="*/ 178 h 207"/>
                <a:gd name="T60" fmla="*/ 84 w 159"/>
                <a:gd name="T61" fmla="*/ 183 h 207"/>
                <a:gd name="T62" fmla="*/ 53 w 159"/>
                <a:gd name="T63" fmla="*/ 177 h 207"/>
                <a:gd name="T64" fmla="*/ 33 w 159"/>
                <a:gd name="T65" fmla="*/ 161 h 207"/>
                <a:gd name="T66" fmla="*/ 25 w 159"/>
                <a:gd name="T67" fmla="*/ 137 h 207"/>
                <a:gd name="T68" fmla="*/ 0 w 159"/>
                <a:gd name="T69" fmla="*/ 139 h 207"/>
                <a:gd name="T70" fmla="*/ 11 w 159"/>
                <a:gd name="T71" fmla="*/ 17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9" h="207">
                  <a:moveTo>
                    <a:pt x="11" y="175"/>
                  </a:moveTo>
                  <a:cubicBezTo>
                    <a:pt x="18" y="185"/>
                    <a:pt x="28" y="193"/>
                    <a:pt x="40" y="199"/>
                  </a:cubicBezTo>
                  <a:cubicBezTo>
                    <a:pt x="52" y="204"/>
                    <a:pt x="67" y="207"/>
                    <a:pt x="85" y="207"/>
                  </a:cubicBezTo>
                  <a:cubicBezTo>
                    <a:pt x="100" y="207"/>
                    <a:pt x="113" y="204"/>
                    <a:pt x="124" y="199"/>
                  </a:cubicBezTo>
                  <a:cubicBezTo>
                    <a:pt x="135" y="194"/>
                    <a:pt x="144" y="186"/>
                    <a:pt x="150" y="177"/>
                  </a:cubicBezTo>
                  <a:cubicBezTo>
                    <a:pt x="156" y="167"/>
                    <a:pt x="159" y="157"/>
                    <a:pt x="159" y="147"/>
                  </a:cubicBezTo>
                  <a:cubicBezTo>
                    <a:pt x="159" y="136"/>
                    <a:pt x="157" y="126"/>
                    <a:pt x="151" y="118"/>
                  </a:cubicBezTo>
                  <a:cubicBezTo>
                    <a:pt x="146" y="110"/>
                    <a:pt x="137" y="103"/>
                    <a:pt x="125" y="98"/>
                  </a:cubicBezTo>
                  <a:cubicBezTo>
                    <a:pt x="117" y="94"/>
                    <a:pt x="102" y="90"/>
                    <a:pt x="81" y="85"/>
                  </a:cubicBezTo>
                  <a:cubicBezTo>
                    <a:pt x="59" y="80"/>
                    <a:pt x="46" y="75"/>
                    <a:pt x="41" y="71"/>
                  </a:cubicBezTo>
                  <a:cubicBezTo>
                    <a:pt x="36" y="66"/>
                    <a:pt x="33" y="60"/>
                    <a:pt x="33" y="53"/>
                  </a:cubicBezTo>
                  <a:cubicBezTo>
                    <a:pt x="33" y="45"/>
                    <a:pt x="37" y="38"/>
                    <a:pt x="44" y="32"/>
                  </a:cubicBezTo>
                  <a:cubicBezTo>
                    <a:pt x="52" y="26"/>
                    <a:pt x="63" y="23"/>
                    <a:pt x="79" y="23"/>
                  </a:cubicBezTo>
                  <a:cubicBezTo>
                    <a:pt x="95" y="23"/>
                    <a:pt x="106" y="26"/>
                    <a:pt x="114" y="33"/>
                  </a:cubicBezTo>
                  <a:cubicBezTo>
                    <a:pt x="122" y="39"/>
                    <a:pt x="127" y="49"/>
                    <a:pt x="128" y="61"/>
                  </a:cubicBezTo>
                  <a:cubicBezTo>
                    <a:pt x="153" y="59"/>
                    <a:pt x="153" y="59"/>
                    <a:pt x="153" y="59"/>
                  </a:cubicBezTo>
                  <a:cubicBezTo>
                    <a:pt x="153" y="48"/>
                    <a:pt x="150" y="37"/>
                    <a:pt x="144" y="28"/>
                  </a:cubicBezTo>
                  <a:cubicBezTo>
                    <a:pt x="137" y="19"/>
                    <a:pt x="129" y="12"/>
                    <a:pt x="117" y="7"/>
                  </a:cubicBezTo>
                  <a:cubicBezTo>
                    <a:pt x="106" y="2"/>
                    <a:pt x="93" y="0"/>
                    <a:pt x="78" y="0"/>
                  </a:cubicBezTo>
                  <a:cubicBezTo>
                    <a:pt x="65" y="0"/>
                    <a:pt x="52" y="2"/>
                    <a:pt x="41" y="6"/>
                  </a:cubicBezTo>
                  <a:cubicBezTo>
                    <a:pt x="30" y="11"/>
                    <a:pt x="22" y="18"/>
                    <a:pt x="16" y="26"/>
                  </a:cubicBezTo>
                  <a:cubicBezTo>
                    <a:pt x="11" y="35"/>
                    <a:pt x="8" y="45"/>
                    <a:pt x="8" y="55"/>
                  </a:cubicBezTo>
                  <a:cubicBezTo>
                    <a:pt x="8" y="64"/>
                    <a:pt x="10" y="72"/>
                    <a:pt x="15" y="80"/>
                  </a:cubicBezTo>
                  <a:cubicBezTo>
                    <a:pt x="19" y="87"/>
                    <a:pt x="27" y="93"/>
                    <a:pt x="36" y="98"/>
                  </a:cubicBezTo>
                  <a:cubicBezTo>
                    <a:pt x="43" y="102"/>
                    <a:pt x="56" y="106"/>
                    <a:pt x="75" y="111"/>
                  </a:cubicBezTo>
                  <a:cubicBezTo>
                    <a:pt x="93" y="115"/>
                    <a:pt x="105" y="118"/>
                    <a:pt x="110" y="121"/>
                  </a:cubicBezTo>
                  <a:cubicBezTo>
                    <a:pt x="119" y="124"/>
                    <a:pt x="125" y="128"/>
                    <a:pt x="128" y="132"/>
                  </a:cubicBezTo>
                  <a:cubicBezTo>
                    <a:pt x="132" y="137"/>
                    <a:pt x="134" y="143"/>
                    <a:pt x="134" y="149"/>
                  </a:cubicBezTo>
                  <a:cubicBezTo>
                    <a:pt x="134" y="155"/>
                    <a:pt x="132" y="161"/>
                    <a:pt x="128" y="166"/>
                  </a:cubicBezTo>
                  <a:cubicBezTo>
                    <a:pt x="124" y="171"/>
                    <a:pt x="119" y="175"/>
                    <a:pt x="111" y="178"/>
                  </a:cubicBezTo>
                  <a:cubicBezTo>
                    <a:pt x="103" y="181"/>
                    <a:pt x="94" y="183"/>
                    <a:pt x="84" y="183"/>
                  </a:cubicBezTo>
                  <a:cubicBezTo>
                    <a:pt x="73" y="183"/>
                    <a:pt x="63" y="181"/>
                    <a:pt x="53" y="177"/>
                  </a:cubicBezTo>
                  <a:cubicBezTo>
                    <a:pt x="44" y="173"/>
                    <a:pt x="38" y="168"/>
                    <a:pt x="33" y="161"/>
                  </a:cubicBezTo>
                  <a:cubicBezTo>
                    <a:pt x="29" y="155"/>
                    <a:pt x="26" y="147"/>
                    <a:pt x="25" y="13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52"/>
                    <a:pt x="4" y="164"/>
                    <a:pt x="11" y="1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86" name="Freeform 46"/>
            <p:cNvSpPr>
              <a:spLocks noEditPoints="1"/>
            </p:cNvSpPr>
            <p:nvPr userDrawn="1"/>
          </p:nvSpPr>
          <p:spPr bwMode="black">
            <a:xfrm>
              <a:off x="6495" y="2902"/>
              <a:ext cx="392" cy="473"/>
            </a:xfrm>
            <a:custGeom>
              <a:avLst/>
              <a:gdLst>
                <a:gd name="T0" fmla="*/ 72 w 166"/>
                <a:gd name="T1" fmla="*/ 200 h 200"/>
                <a:gd name="T2" fmla="*/ 105 w 166"/>
                <a:gd name="T3" fmla="*/ 196 h 200"/>
                <a:gd name="T4" fmla="*/ 129 w 166"/>
                <a:gd name="T5" fmla="*/ 186 h 200"/>
                <a:gd name="T6" fmla="*/ 147 w 166"/>
                <a:gd name="T7" fmla="*/ 168 h 200"/>
                <a:gd name="T8" fmla="*/ 160 w 166"/>
                <a:gd name="T9" fmla="*/ 139 h 200"/>
                <a:gd name="T10" fmla="*/ 166 w 166"/>
                <a:gd name="T11" fmla="*/ 99 h 200"/>
                <a:gd name="T12" fmla="*/ 158 w 166"/>
                <a:gd name="T13" fmla="*/ 51 h 200"/>
                <a:gd name="T14" fmla="*/ 134 w 166"/>
                <a:gd name="T15" fmla="*/ 17 h 200"/>
                <a:gd name="T16" fmla="*/ 105 w 166"/>
                <a:gd name="T17" fmla="*/ 3 h 200"/>
                <a:gd name="T18" fmla="*/ 69 w 166"/>
                <a:gd name="T19" fmla="*/ 0 h 200"/>
                <a:gd name="T20" fmla="*/ 0 w 166"/>
                <a:gd name="T21" fmla="*/ 0 h 200"/>
                <a:gd name="T22" fmla="*/ 0 w 166"/>
                <a:gd name="T23" fmla="*/ 200 h 200"/>
                <a:gd name="T24" fmla="*/ 72 w 166"/>
                <a:gd name="T25" fmla="*/ 200 h 200"/>
                <a:gd name="T26" fmla="*/ 27 w 166"/>
                <a:gd name="T27" fmla="*/ 23 h 200"/>
                <a:gd name="T28" fmla="*/ 69 w 166"/>
                <a:gd name="T29" fmla="*/ 23 h 200"/>
                <a:gd name="T30" fmla="*/ 103 w 166"/>
                <a:gd name="T31" fmla="*/ 27 h 200"/>
                <a:gd name="T32" fmla="*/ 128 w 166"/>
                <a:gd name="T33" fmla="*/ 50 h 200"/>
                <a:gd name="T34" fmla="*/ 138 w 166"/>
                <a:gd name="T35" fmla="*/ 98 h 200"/>
                <a:gd name="T36" fmla="*/ 133 w 166"/>
                <a:gd name="T37" fmla="*/ 137 h 200"/>
                <a:gd name="T38" fmla="*/ 119 w 166"/>
                <a:gd name="T39" fmla="*/ 162 h 200"/>
                <a:gd name="T40" fmla="*/ 101 w 166"/>
                <a:gd name="T41" fmla="*/ 173 h 200"/>
                <a:gd name="T42" fmla="*/ 69 w 166"/>
                <a:gd name="T43" fmla="*/ 176 h 200"/>
                <a:gd name="T44" fmla="*/ 27 w 166"/>
                <a:gd name="T45" fmla="*/ 176 h 200"/>
                <a:gd name="T46" fmla="*/ 27 w 166"/>
                <a:gd name="T47" fmla="*/ 23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6" h="200">
                  <a:moveTo>
                    <a:pt x="72" y="200"/>
                  </a:moveTo>
                  <a:cubicBezTo>
                    <a:pt x="85" y="200"/>
                    <a:pt x="95" y="199"/>
                    <a:pt x="105" y="196"/>
                  </a:cubicBezTo>
                  <a:cubicBezTo>
                    <a:pt x="114" y="194"/>
                    <a:pt x="122" y="191"/>
                    <a:pt x="129" y="186"/>
                  </a:cubicBezTo>
                  <a:cubicBezTo>
                    <a:pt x="135" y="182"/>
                    <a:pt x="141" y="176"/>
                    <a:pt x="147" y="168"/>
                  </a:cubicBezTo>
                  <a:cubicBezTo>
                    <a:pt x="152" y="161"/>
                    <a:pt x="157" y="151"/>
                    <a:pt x="160" y="139"/>
                  </a:cubicBezTo>
                  <a:cubicBezTo>
                    <a:pt x="164" y="127"/>
                    <a:pt x="166" y="114"/>
                    <a:pt x="166" y="99"/>
                  </a:cubicBezTo>
                  <a:cubicBezTo>
                    <a:pt x="166" y="81"/>
                    <a:pt x="163" y="65"/>
                    <a:pt x="158" y="51"/>
                  </a:cubicBezTo>
                  <a:cubicBezTo>
                    <a:pt x="153" y="37"/>
                    <a:pt x="145" y="26"/>
                    <a:pt x="134" y="17"/>
                  </a:cubicBezTo>
                  <a:cubicBezTo>
                    <a:pt x="126" y="10"/>
                    <a:pt x="116" y="5"/>
                    <a:pt x="105" y="3"/>
                  </a:cubicBezTo>
                  <a:cubicBezTo>
                    <a:pt x="97" y="1"/>
                    <a:pt x="85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0"/>
                    <a:pt x="0" y="200"/>
                    <a:pt x="0" y="200"/>
                  </a:cubicBezTo>
                  <a:lnTo>
                    <a:pt x="72" y="200"/>
                  </a:lnTo>
                  <a:close/>
                  <a:moveTo>
                    <a:pt x="27" y="23"/>
                  </a:moveTo>
                  <a:cubicBezTo>
                    <a:pt x="69" y="23"/>
                    <a:pt x="69" y="23"/>
                    <a:pt x="69" y="23"/>
                  </a:cubicBezTo>
                  <a:cubicBezTo>
                    <a:pt x="85" y="23"/>
                    <a:pt x="96" y="25"/>
                    <a:pt x="103" y="27"/>
                  </a:cubicBezTo>
                  <a:cubicBezTo>
                    <a:pt x="113" y="31"/>
                    <a:pt x="121" y="39"/>
                    <a:pt x="128" y="50"/>
                  </a:cubicBezTo>
                  <a:cubicBezTo>
                    <a:pt x="135" y="61"/>
                    <a:pt x="138" y="77"/>
                    <a:pt x="138" y="98"/>
                  </a:cubicBezTo>
                  <a:cubicBezTo>
                    <a:pt x="138" y="113"/>
                    <a:pt x="137" y="126"/>
                    <a:pt x="133" y="137"/>
                  </a:cubicBezTo>
                  <a:cubicBezTo>
                    <a:pt x="130" y="147"/>
                    <a:pt x="125" y="156"/>
                    <a:pt x="119" y="162"/>
                  </a:cubicBezTo>
                  <a:cubicBezTo>
                    <a:pt x="114" y="167"/>
                    <a:pt x="108" y="170"/>
                    <a:pt x="101" y="173"/>
                  </a:cubicBezTo>
                  <a:cubicBezTo>
                    <a:pt x="93" y="175"/>
                    <a:pt x="83" y="176"/>
                    <a:pt x="69" y="176"/>
                  </a:cubicBezTo>
                  <a:cubicBezTo>
                    <a:pt x="27" y="176"/>
                    <a:pt x="27" y="176"/>
                    <a:pt x="27" y="176"/>
                  </a:cubicBezTo>
                  <a:lnTo>
                    <a:pt x="27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87" name="Freeform 47"/>
            <p:cNvSpPr>
              <a:spLocks noEditPoints="1"/>
            </p:cNvSpPr>
            <p:nvPr userDrawn="1"/>
          </p:nvSpPr>
          <p:spPr bwMode="black">
            <a:xfrm>
              <a:off x="6913" y="2902"/>
              <a:ext cx="444" cy="473"/>
            </a:xfrm>
            <a:custGeom>
              <a:avLst/>
              <a:gdLst>
                <a:gd name="T0" fmla="*/ 29 w 188"/>
                <a:gd name="T1" fmla="*/ 200 h 200"/>
                <a:gd name="T2" fmla="*/ 51 w 188"/>
                <a:gd name="T3" fmla="*/ 139 h 200"/>
                <a:gd name="T4" fmla="*/ 134 w 188"/>
                <a:gd name="T5" fmla="*/ 139 h 200"/>
                <a:gd name="T6" fmla="*/ 158 w 188"/>
                <a:gd name="T7" fmla="*/ 200 h 200"/>
                <a:gd name="T8" fmla="*/ 188 w 188"/>
                <a:gd name="T9" fmla="*/ 200 h 200"/>
                <a:gd name="T10" fmla="*/ 106 w 188"/>
                <a:gd name="T11" fmla="*/ 0 h 200"/>
                <a:gd name="T12" fmla="*/ 77 w 188"/>
                <a:gd name="T13" fmla="*/ 0 h 200"/>
                <a:gd name="T14" fmla="*/ 0 w 188"/>
                <a:gd name="T15" fmla="*/ 200 h 200"/>
                <a:gd name="T16" fmla="*/ 29 w 188"/>
                <a:gd name="T17" fmla="*/ 200 h 200"/>
                <a:gd name="T18" fmla="*/ 80 w 188"/>
                <a:gd name="T19" fmla="*/ 59 h 200"/>
                <a:gd name="T20" fmla="*/ 91 w 188"/>
                <a:gd name="T21" fmla="*/ 21 h 200"/>
                <a:gd name="T22" fmla="*/ 105 w 188"/>
                <a:gd name="T23" fmla="*/ 62 h 200"/>
                <a:gd name="T24" fmla="*/ 126 w 188"/>
                <a:gd name="T25" fmla="*/ 118 h 200"/>
                <a:gd name="T26" fmla="*/ 58 w 188"/>
                <a:gd name="T27" fmla="*/ 118 h 200"/>
                <a:gd name="T28" fmla="*/ 80 w 188"/>
                <a:gd name="T29" fmla="*/ 5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8" h="200">
                  <a:moveTo>
                    <a:pt x="29" y="200"/>
                  </a:moveTo>
                  <a:cubicBezTo>
                    <a:pt x="51" y="139"/>
                    <a:pt x="51" y="139"/>
                    <a:pt x="51" y="139"/>
                  </a:cubicBezTo>
                  <a:cubicBezTo>
                    <a:pt x="134" y="139"/>
                    <a:pt x="134" y="139"/>
                    <a:pt x="134" y="139"/>
                  </a:cubicBezTo>
                  <a:cubicBezTo>
                    <a:pt x="158" y="200"/>
                    <a:pt x="158" y="200"/>
                    <a:pt x="158" y="200"/>
                  </a:cubicBezTo>
                  <a:cubicBezTo>
                    <a:pt x="188" y="200"/>
                    <a:pt x="188" y="200"/>
                    <a:pt x="188" y="20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0" y="200"/>
                    <a:pt x="0" y="200"/>
                    <a:pt x="0" y="200"/>
                  </a:cubicBezTo>
                  <a:lnTo>
                    <a:pt x="29" y="200"/>
                  </a:lnTo>
                  <a:close/>
                  <a:moveTo>
                    <a:pt x="80" y="59"/>
                  </a:moveTo>
                  <a:cubicBezTo>
                    <a:pt x="85" y="46"/>
                    <a:pt x="88" y="34"/>
                    <a:pt x="91" y="21"/>
                  </a:cubicBezTo>
                  <a:cubicBezTo>
                    <a:pt x="94" y="32"/>
                    <a:pt x="99" y="45"/>
                    <a:pt x="105" y="62"/>
                  </a:cubicBezTo>
                  <a:cubicBezTo>
                    <a:pt x="126" y="118"/>
                    <a:pt x="126" y="118"/>
                    <a:pt x="126" y="118"/>
                  </a:cubicBezTo>
                  <a:cubicBezTo>
                    <a:pt x="58" y="118"/>
                    <a:pt x="58" y="118"/>
                    <a:pt x="58" y="118"/>
                  </a:cubicBezTo>
                  <a:lnTo>
                    <a:pt x="80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88" name="Freeform 48"/>
            <p:cNvSpPr/>
            <p:nvPr userDrawn="1"/>
          </p:nvSpPr>
          <p:spPr bwMode="black">
            <a:xfrm>
              <a:off x="7400" y="2902"/>
              <a:ext cx="374" cy="473"/>
            </a:xfrm>
            <a:custGeom>
              <a:avLst/>
              <a:gdLst>
                <a:gd name="T0" fmla="*/ 59 w 374"/>
                <a:gd name="T1" fmla="*/ 473 h 473"/>
                <a:gd name="T2" fmla="*/ 59 w 374"/>
                <a:gd name="T3" fmla="*/ 102 h 473"/>
                <a:gd name="T4" fmla="*/ 307 w 374"/>
                <a:gd name="T5" fmla="*/ 473 h 473"/>
                <a:gd name="T6" fmla="*/ 374 w 374"/>
                <a:gd name="T7" fmla="*/ 473 h 473"/>
                <a:gd name="T8" fmla="*/ 374 w 374"/>
                <a:gd name="T9" fmla="*/ 0 h 473"/>
                <a:gd name="T10" fmla="*/ 312 w 374"/>
                <a:gd name="T11" fmla="*/ 0 h 473"/>
                <a:gd name="T12" fmla="*/ 312 w 374"/>
                <a:gd name="T13" fmla="*/ 371 h 473"/>
                <a:gd name="T14" fmla="*/ 64 w 374"/>
                <a:gd name="T15" fmla="*/ 0 h 473"/>
                <a:gd name="T16" fmla="*/ 0 w 374"/>
                <a:gd name="T17" fmla="*/ 0 h 473"/>
                <a:gd name="T18" fmla="*/ 0 w 374"/>
                <a:gd name="T19" fmla="*/ 473 h 473"/>
                <a:gd name="T20" fmla="*/ 59 w 374"/>
                <a:gd name="T21" fmla="*/ 47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4" h="473">
                  <a:moveTo>
                    <a:pt x="59" y="473"/>
                  </a:moveTo>
                  <a:lnTo>
                    <a:pt x="59" y="102"/>
                  </a:lnTo>
                  <a:lnTo>
                    <a:pt x="307" y="473"/>
                  </a:lnTo>
                  <a:lnTo>
                    <a:pt x="374" y="473"/>
                  </a:lnTo>
                  <a:lnTo>
                    <a:pt x="374" y="0"/>
                  </a:lnTo>
                  <a:lnTo>
                    <a:pt x="312" y="0"/>
                  </a:lnTo>
                  <a:lnTo>
                    <a:pt x="312" y="371"/>
                  </a:lnTo>
                  <a:lnTo>
                    <a:pt x="64" y="0"/>
                  </a:lnTo>
                  <a:lnTo>
                    <a:pt x="0" y="0"/>
                  </a:lnTo>
                  <a:lnTo>
                    <a:pt x="0" y="473"/>
                  </a:lnTo>
                  <a:lnTo>
                    <a:pt x="59" y="4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89" name="Freeform 49"/>
            <p:cNvSpPr/>
            <p:nvPr userDrawn="1"/>
          </p:nvSpPr>
          <p:spPr bwMode="black">
            <a:xfrm>
              <a:off x="7868" y="2902"/>
              <a:ext cx="392" cy="473"/>
            </a:xfrm>
            <a:custGeom>
              <a:avLst/>
              <a:gdLst>
                <a:gd name="T0" fmla="*/ 64 w 392"/>
                <a:gd name="T1" fmla="*/ 473 h 473"/>
                <a:gd name="T2" fmla="*/ 64 w 392"/>
                <a:gd name="T3" fmla="*/ 310 h 473"/>
                <a:gd name="T4" fmla="*/ 142 w 392"/>
                <a:gd name="T5" fmla="*/ 234 h 473"/>
                <a:gd name="T6" fmla="*/ 310 w 392"/>
                <a:gd name="T7" fmla="*/ 473 h 473"/>
                <a:gd name="T8" fmla="*/ 392 w 392"/>
                <a:gd name="T9" fmla="*/ 473 h 473"/>
                <a:gd name="T10" fmla="*/ 184 w 392"/>
                <a:gd name="T11" fmla="*/ 192 h 473"/>
                <a:gd name="T12" fmla="*/ 383 w 392"/>
                <a:gd name="T13" fmla="*/ 0 h 473"/>
                <a:gd name="T14" fmla="*/ 298 w 392"/>
                <a:gd name="T15" fmla="*/ 0 h 473"/>
                <a:gd name="T16" fmla="*/ 64 w 392"/>
                <a:gd name="T17" fmla="*/ 234 h 473"/>
                <a:gd name="T18" fmla="*/ 64 w 392"/>
                <a:gd name="T19" fmla="*/ 0 h 473"/>
                <a:gd name="T20" fmla="*/ 0 w 392"/>
                <a:gd name="T21" fmla="*/ 0 h 473"/>
                <a:gd name="T22" fmla="*/ 0 w 392"/>
                <a:gd name="T23" fmla="*/ 473 h 473"/>
                <a:gd name="T24" fmla="*/ 64 w 392"/>
                <a:gd name="T25" fmla="*/ 47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2" h="473">
                  <a:moveTo>
                    <a:pt x="64" y="473"/>
                  </a:moveTo>
                  <a:lnTo>
                    <a:pt x="64" y="310"/>
                  </a:lnTo>
                  <a:lnTo>
                    <a:pt x="142" y="234"/>
                  </a:lnTo>
                  <a:lnTo>
                    <a:pt x="310" y="473"/>
                  </a:lnTo>
                  <a:lnTo>
                    <a:pt x="392" y="473"/>
                  </a:lnTo>
                  <a:lnTo>
                    <a:pt x="184" y="192"/>
                  </a:lnTo>
                  <a:lnTo>
                    <a:pt x="383" y="0"/>
                  </a:lnTo>
                  <a:lnTo>
                    <a:pt x="298" y="0"/>
                  </a:lnTo>
                  <a:lnTo>
                    <a:pt x="64" y="234"/>
                  </a:lnTo>
                  <a:lnTo>
                    <a:pt x="64" y="0"/>
                  </a:lnTo>
                  <a:lnTo>
                    <a:pt x="0" y="0"/>
                  </a:lnTo>
                  <a:lnTo>
                    <a:pt x="0" y="473"/>
                  </a:lnTo>
                  <a:lnTo>
                    <a:pt x="64" y="4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90" name="Freeform 50"/>
            <p:cNvSpPr/>
            <p:nvPr userDrawn="1"/>
          </p:nvSpPr>
          <p:spPr bwMode="black">
            <a:xfrm>
              <a:off x="8308" y="2902"/>
              <a:ext cx="352" cy="473"/>
            </a:xfrm>
            <a:custGeom>
              <a:avLst/>
              <a:gdLst>
                <a:gd name="T0" fmla="*/ 352 w 352"/>
                <a:gd name="T1" fmla="*/ 473 h 473"/>
                <a:gd name="T2" fmla="*/ 352 w 352"/>
                <a:gd name="T3" fmla="*/ 416 h 473"/>
                <a:gd name="T4" fmla="*/ 61 w 352"/>
                <a:gd name="T5" fmla="*/ 416 h 473"/>
                <a:gd name="T6" fmla="*/ 61 w 352"/>
                <a:gd name="T7" fmla="*/ 255 h 473"/>
                <a:gd name="T8" fmla="*/ 324 w 352"/>
                <a:gd name="T9" fmla="*/ 255 h 473"/>
                <a:gd name="T10" fmla="*/ 324 w 352"/>
                <a:gd name="T11" fmla="*/ 201 h 473"/>
                <a:gd name="T12" fmla="*/ 61 w 352"/>
                <a:gd name="T13" fmla="*/ 201 h 473"/>
                <a:gd name="T14" fmla="*/ 61 w 352"/>
                <a:gd name="T15" fmla="*/ 54 h 473"/>
                <a:gd name="T16" fmla="*/ 340 w 352"/>
                <a:gd name="T17" fmla="*/ 54 h 473"/>
                <a:gd name="T18" fmla="*/ 340 w 352"/>
                <a:gd name="T19" fmla="*/ 0 h 473"/>
                <a:gd name="T20" fmla="*/ 0 w 352"/>
                <a:gd name="T21" fmla="*/ 0 h 473"/>
                <a:gd name="T22" fmla="*/ 0 w 352"/>
                <a:gd name="T23" fmla="*/ 473 h 473"/>
                <a:gd name="T24" fmla="*/ 352 w 352"/>
                <a:gd name="T25" fmla="*/ 47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2" h="473">
                  <a:moveTo>
                    <a:pt x="352" y="473"/>
                  </a:moveTo>
                  <a:lnTo>
                    <a:pt x="352" y="416"/>
                  </a:lnTo>
                  <a:lnTo>
                    <a:pt x="61" y="416"/>
                  </a:lnTo>
                  <a:lnTo>
                    <a:pt x="61" y="255"/>
                  </a:lnTo>
                  <a:lnTo>
                    <a:pt x="324" y="255"/>
                  </a:lnTo>
                  <a:lnTo>
                    <a:pt x="324" y="201"/>
                  </a:lnTo>
                  <a:lnTo>
                    <a:pt x="61" y="201"/>
                  </a:lnTo>
                  <a:lnTo>
                    <a:pt x="61" y="54"/>
                  </a:lnTo>
                  <a:lnTo>
                    <a:pt x="340" y="54"/>
                  </a:lnTo>
                  <a:lnTo>
                    <a:pt x="340" y="0"/>
                  </a:lnTo>
                  <a:lnTo>
                    <a:pt x="0" y="0"/>
                  </a:lnTo>
                  <a:lnTo>
                    <a:pt x="0" y="473"/>
                  </a:lnTo>
                  <a:lnTo>
                    <a:pt x="352" y="4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91" name="Freeform 51"/>
            <p:cNvSpPr/>
            <p:nvPr userDrawn="1"/>
          </p:nvSpPr>
          <p:spPr bwMode="black">
            <a:xfrm>
              <a:off x="-963" y="1037"/>
              <a:ext cx="451" cy="473"/>
            </a:xfrm>
            <a:custGeom>
              <a:avLst/>
              <a:gdLst>
                <a:gd name="T0" fmla="*/ 26 w 191"/>
                <a:gd name="T1" fmla="*/ 200 h 200"/>
                <a:gd name="T2" fmla="*/ 26 w 191"/>
                <a:gd name="T3" fmla="*/ 30 h 200"/>
                <a:gd name="T4" fmla="*/ 83 w 191"/>
                <a:gd name="T5" fmla="*/ 200 h 200"/>
                <a:gd name="T6" fmla="*/ 107 w 191"/>
                <a:gd name="T7" fmla="*/ 200 h 200"/>
                <a:gd name="T8" fmla="*/ 166 w 191"/>
                <a:gd name="T9" fmla="*/ 32 h 200"/>
                <a:gd name="T10" fmla="*/ 166 w 191"/>
                <a:gd name="T11" fmla="*/ 200 h 200"/>
                <a:gd name="T12" fmla="*/ 191 w 191"/>
                <a:gd name="T13" fmla="*/ 200 h 200"/>
                <a:gd name="T14" fmla="*/ 191 w 191"/>
                <a:gd name="T15" fmla="*/ 0 h 200"/>
                <a:gd name="T16" fmla="*/ 155 w 191"/>
                <a:gd name="T17" fmla="*/ 0 h 200"/>
                <a:gd name="T18" fmla="*/ 107 w 191"/>
                <a:gd name="T19" fmla="*/ 139 h 200"/>
                <a:gd name="T20" fmla="*/ 97 w 191"/>
                <a:gd name="T21" fmla="*/ 171 h 200"/>
                <a:gd name="T22" fmla="*/ 87 w 191"/>
                <a:gd name="T23" fmla="*/ 142 h 200"/>
                <a:gd name="T24" fmla="*/ 40 w 191"/>
                <a:gd name="T25" fmla="*/ 0 h 200"/>
                <a:gd name="T26" fmla="*/ 0 w 191"/>
                <a:gd name="T27" fmla="*/ 0 h 200"/>
                <a:gd name="T28" fmla="*/ 0 w 191"/>
                <a:gd name="T29" fmla="*/ 200 h 200"/>
                <a:gd name="T30" fmla="*/ 26 w 191"/>
                <a:gd name="T3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1" h="200">
                  <a:moveTo>
                    <a:pt x="26" y="200"/>
                  </a:moveTo>
                  <a:cubicBezTo>
                    <a:pt x="26" y="30"/>
                    <a:pt x="26" y="30"/>
                    <a:pt x="26" y="30"/>
                  </a:cubicBezTo>
                  <a:cubicBezTo>
                    <a:pt x="83" y="200"/>
                    <a:pt x="83" y="200"/>
                    <a:pt x="83" y="200"/>
                  </a:cubicBezTo>
                  <a:cubicBezTo>
                    <a:pt x="107" y="200"/>
                    <a:pt x="107" y="200"/>
                    <a:pt x="107" y="200"/>
                  </a:cubicBezTo>
                  <a:cubicBezTo>
                    <a:pt x="166" y="32"/>
                    <a:pt x="166" y="32"/>
                    <a:pt x="166" y="32"/>
                  </a:cubicBezTo>
                  <a:cubicBezTo>
                    <a:pt x="166" y="200"/>
                    <a:pt x="166" y="200"/>
                    <a:pt x="166" y="200"/>
                  </a:cubicBezTo>
                  <a:cubicBezTo>
                    <a:pt x="191" y="200"/>
                    <a:pt x="191" y="200"/>
                    <a:pt x="191" y="20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07" y="139"/>
                    <a:pt x="107" y="139"/>
                    <a:pt x="107" y="139"/>
                  </a:cubicBezTo>
                  <a:cubicBezTo>
                    <a:pt x="103" y="153"/>
                    <a:pt x="99" y="164"/>
                    <a:pt x="97" y="171"/>
                  </a:cubicBezTo>
                  <a:cubicBezTo>
                    <a:pt x="95" y="165"/>
                    <a:pt x="92" y="155"/>
                    <a:pt x="87" y="14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0"/>
                    <a:pt x="0" y="200"/>
                    <a:pt x="0" y="200"/>
                  </a:cubicBezTo>
                  <a:lnTo>
                    <a:pt x="2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92" name="Freeform 52"/>
            <p:cNvSpPr/>
            <p:nvPr userDrawn="1"/>
          </p:nvSpPr>
          <p:spPr bwMode="black">
            <a:xfrm>
              <a:off x="-415" y="1037"/>
              <a:ext cx="352" cy="473"/>
            </a:xfrm>
            <a:custGeom>
              <a:avLst/>
              <a:gdLst>
                <a:gd name="T0" fmla="*/ 352 w 352"/>
                <a:gd name="T1" fmla="*/ 473 h 473"/>
                <a:gd name="T2" fmla="*/ 352 w 352"/>
                <a:gd name="T3" fmla="*/ 417 h 473"/>
                <a:gd name="T4" fmla="*/ 62 w 352"/>
                <a:gd name="T5" fmla="*/ 417 h 473"/>
                <a:gd name="T6" fmla="*/ 62 w 352"/>
                <a:gd name="T7" fmla="*/ 256 h 473"/>
                <a:gd name="T8" fmla="*/ 324 w 352"/>
                <a:gd name="T9" fmla="*/ 256 h 473"/>
                <a:gd name="T10" fmla="*/ 324 w 352"/>
                <a:gd name="T11" fmla="*/ 201 h 473"/>
                <a:gd name="T12" fmla="*/ 62 w 352"/>
                <a:gd name="T13" fmla="*/ 201 h 473"/>
                <a:gd name="T14" fmla="*/ 62 w 352"/>
                <a:gd name="T15" fmla="*/ 54 h 473"/>
                <a:gd name="T16" fmla="*/ 341 w 352"/>
                <a:gd name="T17" fmla="*/ 54 h 473"/>
                <a:gd name="T18" fmla="*/ 341 w 352"/>
                <a:gd name="T19" fmla="*/ 0 h 473"/>
                <a:gd name="T20" fmla="*/ 0 w 352"/>
                <a:gd name="T21" fmla="*/ 0 h 473"/>
                <a:gd name="T22" fmla="*/ 0 w 352"/>
                <a:gd name="T23" fmla="*/ 473 h 473"/>
                <a:gd name="T24" fmla="*/ 352 w 352"/>
                <a:gd name="T25" fmla="*/ 47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2" h="473">
                  <a:moveTo>
                    <a:pt x="352" y="473"/>
                  </a:moveTo>
                  <a:lnTo>
                    <a:pt x="352" y="417"/>
                  </a:lnTo>
                  <a:lnTo>
                    <a:pt x="62" y="417"/>
                  </a:lnTo>
                  <a:lnTo>
                    <a:pt x="62" y="256"/>
                  </a:lnTo>
                  <a:lnTo>
                    <a:pt x="324" y="256"/>
                  </a:lnTo>
                  <a:lnTo>
                    <a:pt x="324" y="201"/>
                  </a:lnTo>
                  <a:lnTo>
                    <a:pt x="62" y="201"/>
                  </a:lnTo>
                  <a:lnTo>
                    <a:pt x="62" y="54"/>
                  </a:lnTo>
                  <a:lnTo>
                    <a:pt x="341" y="54"/>
                  </a:lnTo>
                  <a:lnTo>
                    <a:pt x="341" y="0"/>
                  </a:lnTo>
                  <a:lnTo>
                    <a:pt x="0" y="0"/>
                  </a:lnTo>
                  <a:lnTo>
                    <a:pt x="0" y="473"/>
                  </a:lnTo>
                  <a:lnTo>
                    <a:pt x="352" y="4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93" name="Freeform 53"/>
            <p:cNvSpPr>
              <a:spLocks noEditPoints="1"/>
            </p:cNvSpPr>
            <p:nvPr userDrawn="1"/>
          </p:nvSpPr>
          <p:spPr bwMode="black">
            <a:xfrm>
              <a:off x="18" y="1037"/>
              <a:ext cx="418" cy="473"/>
            </a:xfrm>
            <a:custGeom>
              <a:avLst/>
              <a:gdLst>
                <a:gd name="T0" fmla="*/ 27 w 177"/>
                <a:gd name="T1" fmla="*/ 200 h 200"/>
                <a:gd name="T2" fmla="*/ 27 w 177"/>
                <a:gd name="T3" fmla="*/ 111 h 200"/>
                <a:gd name="T4" fmla="*/ 57 w 177"/>
                <a:gd name="T5" fmla="*/ 111 h 200"/>
                <a:gd name="T6" fmla="*/ 72 w 177"/>
                <a:gd name="T7" fmla="*/ 112 h 200"/>
                <a:gd name="T8" fmla="*/ 84 w 177"/>
                <a:gd name="T9" fmla="*/ 117 h 200"/>
                <a:gd name="T10" fmla="*/ 98 w 177"/>
                <a:gd name="T11" fmla="*/ 131 h 200"/>
                <a:gd name="T12" fmla="*/ 117 w 177"/>
                <a:gd name="T13" fmla="*/ 158 h 200"/>
                <a:gd name="T14" fmla="*/ 143 w 177"/>
                <a:gd name="T15" fmla="*/ 200 h 200"/>
                <a:gd name="T16" fmla="*/ 177 w 177"/>
                <a:gd name="T17" fmla="*/ 200 h 200"/>
                <a:gd name="T18" fmla="*/ 142 w 177"/>
                <a:gd name="T19" fmla="*/ 145 h 200"/>
                <a:gd name="T20" fmla="*/ 120 w 177"/>
                <a:gd name="T21" fmla="*/ 119 h 200"/>
                <a:gd name="T22" fmla="*/ 104 w 177"/>
                <a:gd name="T23" fmla="*/ 109 h 200"/>
                <a:gd name="T24" fmla="*/ 146 w 177"/>
                <a:gd name="T25" fmla="*/ 90 h 200"/>
                <a:gd name="T26" fmla="*/ 160 w 177"/>
                <a:gd name="T27" fmla="*/ 54 h 200"/>
                <a:gd name="T28" fmla="*/ 152 w 177"/>
                <a:gd name="T29" fmla="*/ 24 h 200"/>
                <a:gd name="T30" fmla="*/ 130 w 177"/>
                <a:gd name="T31" fmla="*/ 5 h 200"/>
                <a:gd name="T32" fmla="*/ 89 w 177"/>
                <a:gd name="T33" fmla="*/ 0 h 200"/>
                <a:gd name="T34" fmla="*/ 0 w 177"/>
                <a:gd name="T35" fmla="*/ 0 h 200"/>
                <a:gd name="T36" fmla="*/ 0 w 177"/>
                <a:gd name="T37" fmla="*/ 200 h 200"/>
                <a:gd name="T38" fmla="*/ 27 w 177"/>
                <a:gd name="T39" fmla="*/ 200 h 200"/>
                <a:gd name="T40" fmla="*/ 27 w 177"/>
                <a:gd name="T41" fmla="*/ 22 h 200"/>
                <a:gd name="T42" fmla="*/ 90 w 177"/>
                <a:gd name="T43" fmla="*/ 22 h 200"/>
                <a:gd name="T44" fmla="*/ 123 w 177"/>
                <a:gd name="T45" fmla="*/ 31 h 200"/>
                <a:gd name="T46" fmla="*/ 133 w 177"/>
                <a:gd name="T47" fmla="*/ 54 h 200"/>
                <a:gd name="T48" fmla="*/ 128 w 177"/>
                <a:gd name="T49" fmla="*/ 72 h 200"/>
                <a:gd name="T50" fmla="*/ 112 w 177"/>
                <a:gd name="T51" fmla="*/ 84 h 200"/>
                <a:gd name="T52" fmla="*/ 84 w 177"/>
                <a:gd name="T53" fmla="*/ 88 h 200"/>
                <a:gd name="T54" fmla="*/ 27 w 177"/>
                <a:gd name="T55" fmla="*/ 88 h 200"/>
                <a:gd name="T56" fmla="*/ 27 w 177"/>
                <a:gd name="T57" fmla="*/ 2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7" h="200">
                  <a:moveTo>
                    <a:pt x="27" y="200"/>
                  </a:moveTo>
                  <a:cubicBezTo>
                    <a:pt x="27" y="111"/>
                    <a:pt x="27" y="111"/>
                    <a:pt x="27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64" y="111"/>
                    <a:pt x="69" y="111"/>
                    <a:pt x="72" y="112"/>
                  </a:cubicBezTo>
                  <a:cubicBezTo>
                    <a:pt x="76" y="113"/>
                    <a:pt x="80" y="115"/>
                    <a:pt x="84" y="117"/>
                  </a:cubicBezTo>
                  <a:cubicBezTo>
                    <a:pt x="88" y="120"/>
                    <a:pt x="93" y="124"/>
                    <a:pt x="98" y="131"/>
                  </a:cubicBezTo>
                  <a:cubicBezTo>
                    <a:pt x="103" y="137"/>
                    <a:pt x="109" y="146"/>
                    <a:pt x="117" y="158"/>
                  </a:cubicBezTo>
                  <a:cubicBezTo>
                    <a:pt x="143" y="200"/>
                    <a:pt x="143" y="200"/>
                    <a:pt x="143" y="200"/>
                  </a:cubicBezTo>
                  <a:cubicBezTo>
                    <a:pt x="177" y="200"/>
                    <a:pt x="177" y="200"/>
                    <a:pt x="177" y="200"/>
                  </a:cubicBezTo>
                  <a:cubicBezTo>
                    <a:pt x="142" y="145"/>
                    <a:pt x="142" y="145"/>
                    <a:pt x="142" y="145"/>
                  </a:cubicBezTo>
                  <a:cubicBezTo>
                    <a:pt x="135" y="135"/>
                    <a:pt x="128" y="126"/>
                    <a:pt x="120" y="119"/>
                  </a:cubicBezTo>
                  <a:cubicBezTo>
                    <a:pt x="116" y="116"/>
                    <a:pt x="111" y="112"/>
                    <a:pt x="104" y="109"/>
                  </a:cubicBezTo>
                  <a:cubicBezTo>
                    <a:pt x="123" y="106"/>
                    <a:pt x="137" y="100"/>
                    <a:pt x="146" y="90"/>
                  </a:cubicBezTo>
                  <a:cubicBezTo>
                    <a:pt x="156" y="81"/>
                    <a:pt x="160" y="69"/>
                    <a:pt x="160" y="54"/>
                  </a:cubicBezTo>
                  <a:cubicBezTo>
                    <a:pt x="160" y="43"/>
                    <a:pt x="157" y="33"/>
                    <a:pt x="152" y="24"/>
                  </a:cubicBezTo>
                  <a:cubicBezTo>
                    <a:pt x="146" y="15"/>
                    <a:pt x="139" y="9"/>
                    <a:pt x="130" y="5"/>
                  </a:cubicBezTo>
                  <a:cubicBezTo>
                    <a:pt x="120" y="2"/>
                    <a:pt x="107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0"/>
                    <a:pt x="0" y="200"/>
                    <a:pt x="0" y="200"/>
                  </a:cubicBezTo>
                  <a:lnTo>
                    <a:pt x="27" y="200"/>
                  </a:lnTo>
                  <a:close/>
                  <a:moveTo>
                    <a:pt x="27" y="22"/>
                  </a:moveTo>
                  <a:cubicBezTo>
                    <a:pt x="90" y="22"/>
                    <a:pt x="90" y="22"/>
                    <a:pt x="90" y="22"/>
                  </a:cubicBezTo>
                  <a:cubicBezTo>
                    <a:pt x="105" y="22"/>
                    <a:pt x="116" y="25"/>
                    <a:pt x="123" y="31"/>
                  </a:cubicBezTo>
                  <a:cubicBezTo>
                    <a:pt x="129" y="37"/>
                    <a:pt x="133" y="45"/>
                    <a:pt x="133" y="54"/>
                  </a:cubicBezTo>
                  <a:cubicBezTo>
                    <a:pt x="133" y="61"/>
                    <a:pt x="131" y="67"/>
                    <a:pt x="128" y="72"/>
                  </a:cubicBezTo>
                  <a:cubicBezTo>
                    <a:pt x="124" y="78"/>
                    <a:pt x="119" y="82"/>
                    <a:pt x="112" y="84"/>
                  </a:cubicBezTo>
                  <a:cubicBezTo>
                    <a:pt x="105" y="87"/>
                    <a:pt x="96" y="88"/>
                    <a:pt x="84" y="88"/>
                  </a:cubicBezTo>
                  <a:cubicBezTo>
                    <a:pt x="27" y="88"/>
                    <a:pt x="27" y="88"/>
                    <a:pt x="27" y="88"/>
                  </a:cubicBezTo>
                  <a:lnTo>
                    <a:pt x="27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94" name="Freeform 54"/>
            <p:cNvSpPr/>
            <p:nvPr userDrawn="1"/>
          </p:nvSpPr>
          <p:spPr bwMode="black">
            <a:xfrm>
              <a:off x="469" y="1028"/>
              <a:ext cx="419" cy="489"/>
            </a:xfrm>
            <a:custGeom>
              <a:avLst/>
              <a:gdLst>
                <a:gd name="T0" fmla="*/ 130 w 177"/>
                <a:gd name="T1" fmla="*/ 172 h 207"/>
                <a:gd name="T2" fmla="*/ 92 w 177"/>
                <a:gd name="T3" fmla="*/ 185 h 207"/>
                <a:gd name="T4" fmla="*/ 58 w 177"/>
                <a:gd name="T5" fmla="*/ 175 h 207"/>
                <a:gd name="T6" fmla="*/ 35 w 177"/>
                <a:gd name="T7" fmla="*/ 147 h 207"/>
                <a:gd name="T8" fmla="*/ 28 w 177"/>
                <a:gd name="T9" fmla="*/ 102 h 207"/>
                <a:gd name="T10" fmla="*/ 34 w 177"/>
                <a:gd name="T11" fmla="*/ 64 h 207"/>
                <a:gd name="T12" fmla="*/ 56 w 177"/>
                <a:gd name="T13" fmla="*/ 34 h 207"/>
                <a:gd name="T14" fmla="*/ 94 w 177"/>
                <a:gd name="T15" fmla="*/ 23 h 207"/>
                <a:gd name="T16" fmla="*/ 128 w 177"/>
                <a:gd name="T17" fmla="*/ 33 h 207"/>
                <a:gd name="T18" fmla="*/ 148 w 177"/>
                <a:gd name="T19" fmla="*/ 65 h 207"/>
                <a:gd name="T20" fmla="*/ 174 w 177"/>
                <a:gd name="T21" fmla="*/ 59 h 207"/>
                <a:gd name="T22" fmla="*/ 145 w 177"/>
                <a:gd name="T23" fmla="*/ 16 h 207"/>
                <a:gd name="T24" fmla="*/ 95 w 177"/>
                <a:gd name="T25" fmla="*/ 0 h 207"/>
                <a:gd name="T26" fmla="*/ 46 w 177"/>
                <a:gd name="T27" fmla="*/ 12 h 207"/>
                <a:gd name="T28" fmla="*/ 12 w 177"/>
                <a:gd name="T29" fmla="*/ 48 h 207"/>
                <a:gd name="T30" fmla="*/ 0 w 177"/>
                <a:gd name="T31" fmla="*/ 102 h 207"/>
                <a:gd name="T32" fmla="*/ 11 w 177"/>
                <a:gd name="T33" fmla="*/ 156 h 207"/>
                <a:gd name="T34" fmla="*/ 42 w 177"/>
                <a:gd name="T35" fmla="*/ 194 h 207"/>
                <a:gd name="T36" fmla="*/ 94 w 177"/>
                <a:gd name="T37" fmla="*/ 207 h 207"/>
                <a:gd name="T38" fmla="*/ 147 w 177"/>
                <a:gd name="T39" fmla="*/ 190 h 207"/>
                <a:gd name="T40" fmla="*/ 177 w 177"/>
                <a:gd name="T41" fmla="*/ 140 h 207"/>
                <a:gd name="T42" fmla="*/ 151 w 177"/>
                <a:gd name="T43" fmla="*/ 134 h 207"/>
                <a:gd name="T44" fmla="*/ 130 w 177"/>
                <a:gd name="T45" fmla="*/ 17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7" h="207">
                  <a:moveTo>
                    <a:pt x="130" y="172"/>
                  </a:moveTo>
                  <a:cubicBezTo>
                    <a:pt x="120" y="180"/>
                    <a:pt x="107" y="185"/>
                    <a:pt x="92" y="185"/>
                  </a:cubicBezTo>
                  <a:cubicBezTo>
                    <a:pt x="80" y="185"/>
                    <a:pt x="69" y="182"/>
                    <a:pt x="58" y="175"/>
                  </a:cubicBezTo>
                  <a:cubicBezTo>
                    <a:pt x="48" y="169"/>
                    <a:pt x="40" y="159"/>
                    <a:pt x="35" y="147"/>
                  </a:cubicBezTo>
                  <a:cubicBezTo>
                    <a:pt x="30" y="134"/>
                    <a:pt x="28" y="119"/>
                    <a:pt x="28" y="102"/>
                  </a:cubicBezTo>
                  <a:cubicBezTo>
                    <a:pt x="28" y="89"/>
                    <a:pt x="30" y="76"/>
                    <a:pt x="34" y="64"/>
                  </a:cubicBezTo>
                  <a:cubicBezTo>
                    <a:pt x="38" y="51"/>
                    <a:pt x="45" y="41"/>
                    <a:pt x="56" y="34"/>
                  </a:cubicBezTo>
                  <a:cubicBezTo>
                    <a:pt x="66" y="27"/>
                    <a:pt x="79" y="23"/>
                    <a:pt x="94" y="23"/>
                  </a:cubicBezTo>
                  <a:cubicBezTo>
                    <a:pt x="108" y="23"/>
                    <a:pt x="119" y="26"/>
                    <a:pt x="128" y="33"/>
                  </a:cubicBezTo>
                  <a:cubicBezTo>
                    <a:pt x="136" y="40"/>
                    <a:pt x="143" y="50"/>
                    <a:pt x="148" y="65"/>
                  </a:cubicBezTo>
                  <a:cubicBezTo>
                    <a:pt x="174" y="59"/>
                    <a:pt x="174" y="59"/>
                    <a:pt x="174" y="59"/>
                  </a:cubicBezTo>
                  <a:cubicBezTo>
                    <a:pt x="168" y="40"/>
                    <a:pt x="159" y="26"/>
                    <a:pt x="145" y="16"/>
                  </a:cubicBezTo>
                  <a:cubicBezTo>
                    <a:pt x="132" y="5"/>
                    <a:pt x="115" y="0"/>
                    <a:pt x="95" y="0"/>
                  </a:cubicBezTo>
                  <a:cubicBezTo>
                    <a:pt x="77" y="0"/>
                    <a:pt x="61" y="4"/>
                    <a:pt x="46" y="12"/>
                  </a:cubicBezTo>
                  <a:cubicBezTo>
                    <a:pt x="32" y="20"/>
                    <a:pt x="20" y="32"/>
                    <a:pt x="12" y="48"/>
                  </a:cubicBezTo>
                  <a:cubicBezTo>
                    <a:pt x="4" y="63"/>
                    <a:pt x="0" y="82"/>
                    <a:pt x="0" y="102"/>
                  </a:cubicBezTo>
                  <a:cubicBezTo>
                    <a:pt x="0" y="121"/>
                    <a:pt x="4" y="139"/>
                    <a:pt x="11" y="156"/>
                  </a:cubicBezTo>
                  <a:cubicBezTo>
                    <a:pt x="18" y="173"/>
                    <a:pt x="28" y="185"/>
                    <a:pt x="42" y="194"/>
                  </a:cubicBezTo>
                  <a:cubicBezTo>
                    <a:pt x="55" y="203"/>
                    <a:pt x="73" y="207"/>
                    <a:pt x="94" y="207"/>
                  </a:cubicBezTo>
                  <a:cubicBezTo>
                    <a:pt x="115" y="207"/>
                    <a:pt x="133" y="202"/>
                    <a:pt x="147" y="190"/>
                  </a:cubicBezTo>
                  <a:cubicBezTo>
                    <a:pt x="162" y="179"/>
                    <a:pt x="172" y="162"/>
                    <a:pt x="177" y="140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47" y="151"/>
                    <a:pt x="140" y="163"/>
                    <a:pt x="130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95" name="Rectangle 55"/>
            <p:cNvSpPr>
              <a:spLocks noChangeArrowheads="1"/>
            </p:cNvSpPr>
            <p:nvPr userDrawn="1"/>
          </p:nvSpPr>
          <p:spPr bwMode="black">
            <a:xfrm>
              <a:off x="970" y="1037"/>
              <a:ext cx="62" cy="47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96" name="Freeform 56"/>
            <p:cNvSpPr>
              <a:spLocks noEditPoints="1"/>
            </p:cNvSpPr>
            <p:nvPr userDrawn="1"/>
          </p:nvSpPr>
          <p:spPr bwMode="black">
            <a:xfrm>
              <a:off x="-973" y="74"/>
              <a:ext cx="393" cy="473"/>
            </a:xfrm>
            <a:custGeom>
              <a:avLst/>
              <a:gdLst>
                <a:gd name="T0" fmla="*/ 72 w 166"/>
                <a:gd name="T1" fmla="*/ 200 h 200"/>
                <a:gd name="T2" fmla="*/ 105 w 166"/>
                <a:gd name="T3" fmla="*/ 197 h 200"/>
                <a:gd name="T4" fmla="*/ 129 w 166"/>
                <a:gd name="T5" fmla="*/ 187 h 200"/>
                <a:gd name="T6" fmla="*/ 147 w 166"/>
                <a:gd name="T7" fmla="*/ 169 h 200"/>
                <a:gd name="T8" fmla="*/ 160 w 166"/>
                <a:gd name="T9" fmla="*/ 140 h 200"/>
                <a:gd name="T10" fmla="*/ 166 w 166"/>
                <a:gd name="T11" fmla="*/ 99 h 200"/>
                <a:gd name="T12" fmla="*/ 158 w 166"/>
                <a:gd name="T13" fmla="*/ 52 h 200"/>
                <a:gd name="T14" fmla="*/ 134 w 166"/>
                <a:gd name="T15" fmla="*/ 17 h 200"/>
                <a:gd name="T16" fmla="*/ 105 w 166"/>
                <a:gd name="T17" fmla="*/ 3 h 200"/>
                <a:gd name="T18" fmla="*/ 69 w 166"/>
                <a:gd name="T19" fmla="*/ 0 h 200"/>
                <a:gd name="T20" fmla="*/ 0 w 166"/>
                <a:gd name="T21" fmla="*/ 0 h 200"/>
                <a:gd name="T22" fmla="*/ 0 w 166"/>
                <a:gd name="T23" fmla="*/ 200 h 200"/>
                <a:gd name="T24" fmla="*/ 72 w 166"/>
                <a:gd name="T25" fmla="*/ 200 h 200"/>
                <a:gd name="T26" fmla="*/ 27 w 166"/>
                <a:gd name="T27" fmla="*/ 24 h 200"/>
                <a:gd name="T28" fmla="*/ 69 w 166"/>
                <a:gd name="T29" fmla="*/ 24 h 200"/>
                <a:gd name="T30" fmla="*/ 103 w 166"/>
                <a:gd name="T31" fmla="*/ 28 h 200"/>
                <a:gd name="T32" fmla="*/ 128 w 166"/>
                <a:gd name="T33" fmla="*/ 51 h 200"/>
                <a:gd name="T34" fmla="*/ 138 w 166"/>
                <a:gd name="T35" fmla="*/ 99 h 200"/>
                <a:gd name="T36" fmla="*/ 133 w 166"/>
                <a:gd name="T37" fmla="*/ 137 h 200"/>
                <a:gd name="T38" fmla="*/ 118 w 166"/>
                <a:gd name="T39" fmla="*/ 163 h 200"/>
                <a:gd name="T40" fmla="*/ 101 w 166"/>
                <a:gd name="T41" fmla="*/ 173 h 200"/>
                <a:gd name="T42" fmla="*/ 69 w 166"/>
                <a:gd name="T43" fmla="*/ 177 h 200"/>
                <a:gd name="T44" fmla="*/ 27 w 166"/>
                <a:gd name="T45" fmla="*/ 177 h 200"/>
                <a:gd name="T46" fmla="*/ 27 w 166"/>
                <a:gd name="T47" fmla="*/ 2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6" h="200">
                  <a:moveTo>
                    <a:pt x="72" y="200"/>
                  </a:moveTo>
                  <a:cubicBezTo>
                    <a:pt x="85" y="200"/>
                    <a:pt x="95" y="199"/>
                    <a:pt x="105" y="197"/>
                  </a:cubicBezTo>
                  <a:cubicBezTo>
                    <a:pt x="114" y="195"/>
                    <a:pt x="122" y="191"/>
                    <a:pt x="129" y="187"/>
                  </a:cubicBezTo>
                  <a:cubicBezTo>
                    <a:pt x="135" y="183"/>
                    <a:pt x="141" y="176"/>
                    <a:pt x="147" y="169"/>
                  </a:cubicBezTo>
                  <a:cubicBezTo>
                    <a:pt x="152" y="161"/>
                    <a:pt x="157" y="151"/>
                    <a:pt x="160" y="140"/>
                  </a:cubicBezTo>
                  <a:cubicBezTo>
                    <a:pt x="164" y="128"/>
                    <a:pt x="166" y="114"/>
                    <a:pt x="166" y="99"/>
                  </a:cubicBezTo>
                  <a:cubicBezTo>
                    <a:pt x="166" y="81"/>
                    <a:pt x="163" y="66"/>
                    <a:pt x="158" y="52"/>
                  </a:cubicBezTo>
                  <a:cubicBezTo>
                    <a:pt x="153" y="38"/>
                    <a:pt x="145" y="26"/>
                    <a:pt x="134" y="17"/>
                  </a:cubicBezTo>
                  <a:cubicBezTo>
                    <a:pt x="126" y="11"/>
                    <a:pt x="116" y="6"/>
                    <a:pt x="105" y="3"/>
                  </a:cubicBezTo>
                  <a:cubicBezTo>
                    <a:pt x="97" y="1"/>
                    <a:pt x="85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0"/>
                    <a:pt x="0" y="200"/>
                    <a:pt x="0" y="200"/>
                  </a:cubicBezTo>
                  <a:lnTo>
                    <a:pt x="72" y="200"/>
                  </a:lnTo>
                  <a:close/>
                  <a:moveTo>
                    <a:pt x="27" y="24"/>
                  </a:moveTo>
                  <a:cubicBezTo>
                    <a:pt x="69" y="24"/>
                    <a:pt x="69" y="24"/>
                    <a:pt x="69" y="24"/>
                  </a:cubicBezTo>
                  <a:cubicBezTo>
                    <a:pt x="85" y="24"/>
                    <a:pt x="96" y="25"/>
                    <a:pt x="103" y="28"/>
                  </a:cubicBezTo>
                  <a:cubicBezTo>
                    <a:pt x="113" y="32"/>
                    <a:pt x="121" y="39"/>
                    <a:pt x="128" y="51"/>
                  </a:cubicBezTo>
                  <a:cubicBezTo>
                    <a:pt x="135" y="62"/>
                    <a:pt x="138" y="78"/>
                    <a:pt x="138" y="99"/>
                  </a:cubicBezTo>
                  <a:cubicBezTo>
                    <a:pt x="138" y="114"/>
                    <a:pt x="137" y="127"/>
                    <a:pt x="133" y="137"/>
                  </a:cubicBezTo>
                  <a:cubicBezTo>
                    <a:pt x="130" y="148"/>
                    <a:pt x="125" y="156"/>
                    <a:pt x="118" y="163"/>
                  </a:cubicBezTo>
                  <a:cubicBezTo>
                    <a:pt x="114" y="167"/>
                    <a:pt x="108" y="171"/>
                    <a:pt x="101" y="173"/>
                  </a:cubicBezTo>
                  <a:cubicBezTo>
                    <a:pt x="93" y="176"/>
                    <a:pt x="83" y="177"/>
                    <a:pt x="69" y="177"/>
                  </a:cubicBezTo>
                  <a:cubicBezTo>
                    <a:pt x="27" y="177"/>
                    <a:pt x="27" y="177"/>
                    <a:pt x="27" y="177"/>
                  </a:cubicBezTo>
                  <a:lnTo>
                    <a:pt x="2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97" name="Freeform 57"/>
            <p:cNvSpPr>
              <a:spLocks noEditPoints="1"/>
            </p:cNvSpPr>
            <p:nvPr userDrawn="1"/>
          </p:nvSpPr>
          <p:spPr bwMode="black">
            <a:xfrm>
              <a:off x="-554" y="74"/>
              <a:ext cx="444" cy="473"/>
            </a:xfrm>
            <a:custGeom>
              <a:avLst/>
              <a:gdLst>
                <a:gd name="T0" fmla="*/ 29 w 188"/>
                <a:gd name="T1" fmla="*/ 200 h 200"/>
                <a:gd name="T2" fmla="*/ 51 w 188"/>
                <a:gd name="T3" fmla="*/ 140 h 200"/>
                <a:gd name="T4" fmla="*/ 134 w 188"/>
                <a:gd name="T5" fmla="*/ 140 h 200"/>
                <a:gd name="T6" fmla="*/ 158 w 188"/>
                <a:gd name="T7" fmla="*/ 200 h 200"/>
                <a:gd name="T8" fmla="*/ 188 w 188"/>
                <a:gd name="T9" fmla="*/ 200 h 200"/>
                <a:gd name="T10" fmla="*/ 106 w 188"/>
                <a:gd name="T11" fmla="*/ 0 h 200"/>
                <a:gd name="T12" fmla="*/ 77 w 188"/>
                <a:gd name="T13" fmla="*/ 0 h 200"/>
                <a:gd name="T14" fmla="*/ 0 w 188"/>
                <a:gd name="T15" fmla="*/ 200 h 200"/>
                <a:gd name="T16" fmla="*/ 29 w 188"/>
                <a:gd name="T17" fmla="*/ 200 h 200"/>
                <a:gd name="T18" fmla="*/ 80 w 188"/>
                <a:gd name="T19" fmla="*/ 59 h 200"/>
                <a:gd name="T20" fmla="*/ 91 w 188"/>
                <a:gd name="T21" fmla="*/ 21 h 200"/>
                <a:gd name="T22" fmla="*/ 105 w 188"/>
                <a:gd name="T23" fmla="*/ 63 h 200"/>
                <a:gd name="T24" fmla="*/ 126 w 188"/>
                <a:gd name="T25" fmla="*/ 118 h 200"/>
                <a:gd name="T26" fmla="*/ 58 w 188"/>
                <a:gd name="T27" fmla="*/ 118 h 200"/>
                <a:gd name="T28" fmla="*/ 80 w 188"/>
                <a:gd name="T29" fmla="*/ 5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8" h="200">
                  <a:moveTo>
                    <a:pt x="29" y="200"/>
                  </a:moveTo>
                  <a:cubicBezTo>
                    <a:pt x="51" y="140"/>
                    <a:pt x="51" y="140"/>
                    <a:pt x="51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58" y="200"/>
                    <a:pt x="158" y="200"/>
                    <a:pt x="158" y="200"/>
                  </a:cubicBezTo>
                  <a:cubicBezTo>
                    <a:pt x="188" y="200"/>
                    <a:pt x="188" y="200"/>
                    <a:pt x="188" y="20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0" y="200"/>
                    <a:pt x="0" y="200"/>
                    <a:pt x="0" y="200"/>
                  </a:cubicBezTo>
                  <a:lnTo>
                    <a:pt x="29" y="200"/>
                  </a:lnTo>
                  <a:close/>
                  <a:moveTo>
                    <a:pt x="80" y="59"/>
                  </a:moveTo>
                  <a:cubicBezTo>
                    <a:pt x="85" y="47"/>
                    <a:pt x="88" y="34"/>
                    <a:pt x="91" y="21"/>
                  </a:cubicBezTo>
                  <a:cubicBezTo>
                    <a:pt x="94" y="32"/>
                    <a:pt x="99" y="46"/>
                    <a:pt x="105" y="63"/>
                  </a:cubicBezTo>
                  <a:cubicBezTo>
                    <a:pt x="126" y="118"/>
                    <a:pt x="126" y="118"/>
                    <a:pt x="126" y="118"/>
                  </a:cubicBezTo>
                  <a:cubicBezTo>
                    <a:pt x="58" y="118"/>
                    <a:pt x="58" y="118"/>
                    <a:pt x="58" y="118"/>
                  </a:cubicBezTo>
                  <a:lnTo>
                    <a:pt x="80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98" name="Freeform 58"/>
            <p:cNvSpPr/>
            <p:nvPr userDrawn="1"/>
          </p:nvSpPr>
          <p:spPr bwMode="black">
            <a:xfrm>
              <a:off x="-70" y="74"/>
              <a:ext cx="393" cy="473"/>
            </a:xfrm>
            <a:custGeom>
              <a:avLst/>
              <a:gdLst>
                <a:gd name="T0" fmla="*/ 64 w 393"/>
                <a:gd name="T1" fmla="*/ 473 h 473"/>
                <a:gd name="T2" fmla="*/ 64 w 393"/>
                <a:gd name="T3" fmla="*/ 310 h 473"/>
                <a:gd name="T4" fmla="*/ 140 w 393"/>
                <a:gd name="T5" fmla="*/ 234 h 473"/>
                <a:gd name="T6" fmla="*/ 310 w 393"/>
                <a:gd name="T7" fmla="*/ 473 h 473"/>
                <a:gd name="T8" fmla="*/ 393 w 393"/>
                <a:gd name="T9" fmla="*/ 473 h 473"/>
                <a:gd name="T10" fmla="*/ 185 w 393"/>
                <a:gd name="T11" fmla="*/ 192 h 473"/>
                <a:gd name="T12" fmla="*/ 383 w 393"/>
                <a:gd name="T13" fmla="*/ 0 h 473"/>
                <a:gd name="T14" fmla="*/ 298 w 393"/>
                <a:gd name="T15" fmla="*/ 0 h 473"/>
                <a:gd name="T16" fmla="*/ 64 w 393"/>
                <a:gd name="T17" fmla="*/ 234 h 473"/>
                <a:gd name="T18" fmla="*/ 64 w 393"/>
                <a:gd name="T19" fmla="*/ 0 h 473"/>
                <a:gd name="T20" fmla="*/ 0 w 393"/>
                <a:gd name="T21" fmla="*/ 0 h 473"/>
                <a:gd name="T22" fmla="*/ 0 w 393"/>
                <a:gd name="T23" fmla="*/ 473 h 473"/>
                <a:gd name="T24" fmla="*/ 64 w 393"/>
                <a:gd name="T25" fmla="*/ 47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3" h="473">
                  <a:moveTo>
                    <a:pt x="64" y="473"/>
                  </a:moveTo>
                  <a:lnTo>
                    <a:pt x="64" y="310"/>
                  </a:lnTo>
                  <a:lnTo>
                    <a:pt x="140" y="234"/>
                  </a:lnTo>
                  <a:lnTo>
                    <a:pt x="310" y="473"/>
                  </a:lnTo>
                  <a:lnTo>
                    <a:pt x="393" y="473"/>
                  </a:lnTo>
                  <a:lnTo>
                    <a:pt x="185" y="192"/>
                  </a:lnTo>
                  <a:lnTo>
                    <a:pt x="383" y="0"/>
                  </a:lnTo>
                  <a:lnTo>
                    <a:pt x="298" y="0"/>
                  </a:lnTo>
                  <a:lnTo>
                    <a:pt x="64" y="234"/>
                  </a:lnTo>
                  <a:lnTo>
                    <a:pt x="64" y="0"/>
                  </a:lnTo>
                  <a:lnTo>
                    <a:pt x="0" y="0"/>
                  </a:lnTo>
                  <a:lnTo>
                    <a:pt x="0" y="473"/>
                  </a:lnTo>
                  <a:lnTo>
                    <a:pt x="64" y="4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99" name="Freeform 59"/>
            <p:cNvSpPr/>
            <p:nvPr userDrawn="1"/>
          </p:nvSpPr>
          <p:spPr bwMode="black">
            <a:xfrm>
              <a:off x="368" y="74"/>
              <a:ext cx="373" cy="483"/>
            </a:xfrm>
            <a:custGeom>
              <a:avLst/>
              <a:gdLst>
                <a:gd name="T0" fmla="*/ 131 w 158"/>
                <a:gd name="T1" fmla="*/ 116 h 204"/>
                <a:gd name="T2" fmla="*/ 119 w 158"/>
                <a:gd name="T3" fmla="*/ 167 h 204"/>
                <a:gd name="T4" fmla="*/ 77 w 158"/>
                <a:gd name="T5" fmla="*/ 180 h 204"/>
                <a:gd name="T6" fmla="*/ 48 w 158"/>
                <a:gd name="T7" fmla="*/ 173 h 204"/>
                <a:gd name="T8" fmla="*/ 32 w 158"/>
                <a:gd name="T9" fmla="*/ 154 h 204"/>
                <a:gd name="T10" fmla="*/ 27 w 158"/>
                <a:gd name="T11" fmla="*/ 116 h 204"/>
                <a:gd name="T12" fmla="*/ 27 w 158"/>
                <a:gd name="T13" fmla="*/ 0 h 204"/>
                <a:gd name="T14" fmla="*/ 0 w 158"/>
                <a:gd name="T15" fmla="*/ 0 h 204"/>
                <a:gd name="T16" fmla="*/ 0 w 158"/>
                <a:gd name="T17" fmla="*/ 116 h 204"/>
                <a:gd name="T18" fmla="*/ 8 w 158"/>
                <a:gd name="T19" fmla="*/ 166 h 204"/>
                <a:gd name="T20" fmla="*/ 33 w 158"/>
                <a:gd name="T21" fmla="*/ 194 h 204"/>
                <a:gd name="T22" fmla="*/ 79 w 158"/>
                <a:gd name="T23" fmla="*/ 204 h 204"/>
                <a:gd name="T24" fmla="*/ 126 w 158"/>
                <a:gd name="T25" fmla="*/ 193 h 204"/>
                <a:gd name="T26" fmla="*/ 151 w 158"/>
                <a:gd name="T27" fmla="*/ 164 h 204"/>
                <a:gd name="T28" fmla="*/ 158 w 158"/>
                <a:gd name="T29" fmla="*/ 116 h 204"/>
                <a:gd name="T30" fmla="*/ 158 w 158"/>
                <a:gd name="T31" fmla="*/ 0 h 204"/>
                <a:gd name="T32" fmla="*/ 131 w 158"/>
                <a:gd name="T33" fmla="*/ 0 h 204"/>
                <a:gd name="T34" fmla="*/ 131 w 158"/>
                <a:gd name="T35" fmla="*/ 11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8" h="204">
                  <a:moveTo>
                    <a:pt x="131" y="116"/>
                  </a:moveTo>
                  <a:cubicBezTo>
                    <a:pt x="131" y="141"/>
                    <a:pt x="127" y="158"/>
                    <a:pt x="119" y="167"/>
                  </a:cubicBezTo>
                  <a:cubicBezTo>
                    <a:pt x="111" y="176"/>
                    <a:pt x="97" y="180"/>
                    <a:pt x="77" y="180"/>
                  </a:cubicBezTo>
                  <a:cubicBezTo>
                    <a:pt x="66" y="180"/>
                    <a:pt x="56" y="178"/>
                    <a:pt x="48" y="173"/>
                  </a:cubicBezTo>
                  <a:cubicBezTo>
                    <a:pt x="40" y="169"/>
                    <a:pt x="35" y="162"/>
                    <a:pt x="32" y="154"/>
                  </a:cubicBezTo>
                  <a:cubicBezTo>
                    <a:pt x="28" y="146"/>
                    <a:pt x="27" y="133"/>
                    <a:pt x="27" y="116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37"/>
                    <a:pt x="3" y="154"/>
                    <a:pt x="8" y="166"/>
                  </a:cubicBezTo>
                  <a:cubicBezTo>
                    <a:pt x="13" y="178"/>
                    <a:pt x="22" y="188"/>
                    <a:pt x="33" y="194"/>
                  </a:cubicBezTo>
                  <a:cubicBezTo>
                    <a:pt x="45" y="201"/>
                    <a:pt x="61" y="204"/>
                    <a:pt x="79" y="204"/>
                  </a:cubicBezTo>
                  <a:cubicBezTo>
                    <a:pt x="99" y="204"/>
                    <a:pt x="114" y="200"/>
                    <a:pt x="126" y="193"/>
                  </a:cubicBezTo>
                  <a:cubicBezTo>
                    <a:pt x="138" y="185"/>
                    <a:pt x="146" y="176"/>
                    <a:pt x="151" y="164"/>
                  </a:cubicBezTo>
                  <a:cubicBezTo>
                    <a:pt x="155" y="152"/>
                    <a:pt x="158" y="136"/>
                    <a:pt x="158" y="116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31" y="0"/>
                    <a:pt x="131" y="0"/>
                    <a:pt x="131" y="0"/>
                  </a:cubicBezTo>
                  <a:lnTo>
                    <a:pt x="131" y="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00" name="Freeform 60"/>
            <p:cNvSpPr/>
            <p:nvPr userDrawn="1"/>
          </p:nvSpPr>
          <p:spPr bwMode="black">
            <a:xfrm>
              <a:off x="805" y="74"/>
              <a:ext cx="262" cy="483"/>
            </a:xfrm>
            <a:custGeom>
              <a:avLst/>
              <a:gdLst>
                <a:gd name="T0" fmla="*/ 14 w 111"/>
                <a:gd name="T1" fmla="*/ 189 h 204"/>
                <a:gd name="T2" fmla="*/ 54 w 111"/>
                <a:gd name="T3" fmla="*/ 204 h 204"/>
                <a:gd name="T4" fmla="*/ 85 w 111"/>
                <a:gd name="T5" fmla="*/ 197 h 204"/>
                <a:gd name="T6" fmla="*/ 105 w 111"/>
                <a:gd name="T7" fmla="*/ 176 h 204"/>
                <a:gd name="T8" fmla="*/ 111 w 111"/>
                <a:gd name="T9" fmla="*/ 137 h 204"/>
                <a:gd name="T10" fmla="*/ 111 w 111"/>
                <a:gd name="T11" fmla="*/ 0 h 204"/>
                <a:gd name="T12" fmla="*/ 84 w 111"/>
                <a:gd name="T13" fmla="*/ 0 h 204"/>
                <a:gd name="T14" fmla="*/ 84 w 111"/>
                <a:gd name="T15" fmla="*/ 138 h 204"/>
                <a:gd name="T16" fmla="*/ 81 w 111"/>
                <a:gd name="T17" fmla="*/ 163 h 204"/>
                <a:gd name="T18" fmla="*/ 71 w 111"/>
                <a:gd name="T19" fmla="*/ 176 h 204"/>
                <a:gd name="T20" fmla="*/ 54 w 111"/>
                <a:gd name="T21" fmla="*/ 180 h 204"/>
                <a:gd name="T22" fmla="*/ 33 w 111"/>
                <a:gd name="T23" fmla="*/ 172 h 204"/>
                <a:gd name="T24" fmla="*/ 24 w 111"/>
                <a:gd name="T25" fmla="*/ 140 h 204"/>
                <a:gd name="T26" fmla="*/ 1 w 111"/>
                <a:gd name="T27" fmla="*/ 144 h 204"/>
                <a:gd name="T28" fmla="*/ 14 w 111"/>
                <a:gd name="T29" fmla="*/ 189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1" h="204">
                  <a:moveTo>
                    <a:pt x="14" y="189"/>
                  </a:moveTo>
                  <a:cubicBezTo>
                    <a:pt x="23" y="199"/>
                    <a:pt x="37" y="204"/>
                    <a:pt x="54" y="204"/>
                  </a:cubicBezTo>
                  <a:cubicBezTo>
                    <a:pt x="66" y="204"/>
                    <a:pt x="76" y="201"/>
                    <a:pt x="85" y="197"/>
                  </a:cubicBezTo>
                  <a:cubicBezTo>
                    <a:pt x="94" y="192"/>
                    <a:pt x="100" y="185"/>
                    <a:pt x="105" y="176"/>
                  </a:cubicBezTo>
                  <a:cubicBezTo>
                    <a:pt x="109" y="166"/>
                    <a:pt x="111" y="153"/>
                    <a:pt x="111" y="137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138"/>
                    <a:pt x="84" y="138"/>
                    <a:pt x="84" y="138"/>
                  </a:cubicBezTo>
                  <a:cubicBezTo>
                    <a:pt x="84" y="150"/>
                    <a:pt x="83" y="158"/>
                    <a:pt x="81" y="163"/>
                  </a:cubicBezTo>
                  <a:cubicBezTo>
                    <a:pt x="80" y="168"/>
                    <a:pt x="76" y="173"/>
                    <a:pt x="71" y="176"/>
                  </a:cubicBezTo>
                  <a:cubicBezTo>
                    <a:pt x="67" y="179"/>
                    <a:pt x="61" y="180"/>
                    <a:pt x="54" y="180"/>
                  </a:cubicBezTo>
                  <a:cubicBezTo>
                    <a:pt x="45" y="180"/>
                    <a:pt x="38" y="177"/>
                    <a:pt x="33" y="172"/>
                  </a:cubicBezTo>
                  <a:cubicBezTo>
                    <a:pt x="28" y="166"/>
                    <a:pt x="25" y="156"/>
                    <a:pt x="24" y="140"/>
                  </a:cubicBezTo>
                  <a:cubicBezTo>
                    <a:pt x="1" y="144"/>
                    <a:pt x="1" y="144"/>
                    <a:pt x="1" y="144"/>
                  </a:cubicBezTo>
                  <a:cubicBezTo>
                    <a:pt x="0" y="164"/>
                    <a:pt x="5" y="179"/>
                    <a:pt x="14" y="1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01" name="Freeform 61"/>
            <p:cNvSpPr/>
            <p:nvPr userDrawn="1"/>
          </p:nvSpPr>
          <p:spPr bwMode="black">
            <a:xfrm>
              <a:off x="1164" y="74"/>
              <a:ext cx="352" cy="473"/>
            </a:xfrm>
            <a:custGeom>
              <a:avLst/>
              <a:gdLst>
                <a:gd name="T0" fmla="*/ 352 w 352"/>
                <a:gd name="T1" fmla="*/ 473 h 473"/>
                <a:gd name="T2" fmla="*/ 352 w 352"/>
                <a:gd name="T3" fmla="*/ 419 h 473"/>
                <a:gd name="T4" fmla="*/ 62 w 352"/>
                <a:gd name="T5" fmla="*/ 419 h 473"/>
                <a:gd name="T6" fmla="*/ 62 w 352"/>
                <a:gd name="T7" fmla="*/ 258 h 473"/>
                <a:gd name="T8" fmla="*/ 324 w 352"/>
                <a:gd name="T9" fmla="*/ 258 h 473"/>
                <a:gd name="T10" fmla="*/ 324 w 352"/>
                <a:gd name="T11" fmla="*/ 201 h 473"/>
                <a:gd name="T12" fmla="*/ 62 w 352"/>
                <a:gd name="T13" fmla="*/ 201 h 473"/>
                <a:gd name="T14" fmla="*/ 62 w 352"/>
                <a:gd name="T15" fmla="*/ 57 h 473"/>
                <a:gd name="T16" fmla="*/ 341 w 352"/>
                <a:gd name="T17" fmla="*/ 57 h 473"/>
                <a:gd name="T18" fmla="*/ 341 w 352"/>
                <a:gd name="T19" fmla="*/ 0 h 473"/>
                <a:gd name="T20" fmla="*/ 0 w 352"/>
                <a:gd name="T21" fmla="*/ 0 h 473"/>
                <a:gd name="T22" fmla="*/ 0 w 352"/>
                <a:gd name="T23" fmla="*/ 473 h 473"/>
                <a:gd name="T24" fmla="*/ 352 w 352"/>
                <a:gd name="T25" fmla="*/ 47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2" h="473">
                  <a:moveTo>
                    <a:pt x="352" y="473"/>
                  </a:moveTo>
                  <a:lnTo>
                    <a:pt x="352" y="419"/>
                  </a:lnTo>
                  <a:lnTo>
                    <a:pt x="62" y="419"/>
                  </a:lnTo>
                  <a:lnTo>
                    <a:pt x="62" y="258"/>
                  </a:lnTo>
                  <a:lnTo>
                    <a:pt x="324" y="258"/>
                  </a:lnTo>
                  <a:lnTo>
                    <a:pt x="324" y="201"/>
                  </a:lnTo>
                  <a:lnTo>
                    <a:pt x="62" y="201"/>
                  </a:lnTo>
                  <a:lnTo>
                    <a:pt x="62" y="57"/>
                  </a:lnTo>
                  <a:lnTo>
                    <a:pt x="341" y="57"/>
                  </a:lnTo>
                  <a:lnTo>
                    <a:pt x="341" y="0"/>
                  </a:lnTo>
                  <a:lnTo>
                    <a:pt x="0" y="0"/>
                  </a:lnTo>
                  <a:lnTo>
                    <a:pt x="0" y="473"/>
                  </a:lnTo>
                  <a:lnTo>
                    <a:pt x="352" y="4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02" name="Freeform 62"/>
            <p:cNvSpPr/>
            <p:nvPr userDrawn="1"/>
          </p:nvSpPr>
          <p:spPr bwMode="black">
            <a:xfrm>
              <a:off x="1594" y="74"/>
              <a:ext cx="452" cy="473"/>
            </a:xfrm>
            <a:custGeom>
              <a:avLst/>
              <a:gdLst>
                <a:gd name="T0" fmla="*/ 26 w 191"/>
                <a:gd name="T1" fmla="*/ 200 h 200"/>
                <a:gd name="T2" fmla="*/ 26 w 191"/>
                <a:gd name="T3" fmla="*/ 30 h 200"/>
                <a:gd name="T4" fmla="*/ 83 w 191"/>
                <a:gd name="T5" fmla="*/ 200 h 200"/>
                <a:gd name="T6" fmla="*/ 107 w 191"/>
                <a:gd name="T7" fmla="*/ 200 h 200"/>
                <a:gd name="T8" fmla="*/ 165 w 191"/>
                <a:gd name="T9" fmla="*/ 33 h 200"/>
                <a:gd name="T10" fmla="*/ 165 w 191"/>
                <a:gd name="T11" fmla="*/ 200 h 200"/>
                <a:gd name="T12" fmla="*/ 191 w 191"/>
                <a:gd name="T13" fmla="*/ 200 h 200"/>
                <a:gd name="T14" fmla="*/ 191 w 191"/>
                <a:gd name="T15" fmla="*/ 0 h 200"/>
                <a:gd name="T16" fmla="*/ 155 w 191"/>
                <a:gd name="T17" fmla="*/ 0 h 200"/>
                <a:gd name="T18" fmla="*/ 107 w 191"/>
                <a:gd name="T19" fmla="*/ 140 h 200"/>
                <a:gd name="T20" fmla="*/ 97 w 191"/>
                <a:gd name="T21" fmla="*/ 172 h 200"/>
                <a:gd name="T22" fmla="*/ 87 w 191"/>
                <a:gd name="T23" fmla="*/ 142 h 200"/>
                <a:gd name="T24" fmla="*/ 40 w 191"/>
                <a:gd name="T25" fmla="*/ 0 h 200"/>
                <a:gd name="T26" fmla="*/ 0 w 191"/>
                <a:gd name="T27" fmla="*/ 0 h 200"/>
                <a:gd name="T28" fmla="*/ 0 w 191"/>
                <a:gd name="T29" fmla="*/ 200 h 200"/>
                <a:gd name="T30" fmla="*/ 26 w 191"/>
                <a:gd name="T3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1" h="200">
                  <a:moveTo>
                    <a:pt x="26" y="200"/>
                  </a:moveTo>
                  <a:cubicBezTo>
                    <a:pt x="26" y="30"/>
                    <a:pt x="26" y="30"/>
                    <a:pt x="26" y="30"/>
                  </a:cubicBezTo>
                  <a:cubicBezTo>
                    <a:pt x="83" y="200"/>
                    <a:pt x="83" y="200"/>
                    <a:pt x="83" y="200"/>
                  </a:cubicBezTo>
                  <a:cubicBezTo>
                    <a:pt x="107" y="200"/>
                    <a:pt x="107" y="200"/>
                    <a:pt x="107" y="200"/>
                  </a:cubicBezTo>
                  <a:cubicBezTo>
                    <a:pt x="165" y="33"/>
                    <a:pt x="165" y="33"/>
                    <a:pt x="165" y="33"/>
                  </a:cubicBezTo>
                  <a:cubicBezTo>
                    <a:pt x="165" y="200"/>
                    <a:pt x="165" y="200"/>
                    <a:pt x="165" y="200"/>
                  </a:cubicBezTo>
                  <a:cubicBezTo>
                    <a:pt x="191" y="200"/>
                    <a:pt x="191" y="200"/>
                    <a:pt x="191" y="20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07" y="140"/>
                    <a:pt x="107" y="140"/>
                    <a:pt x="107" y="140"/>
                  </a:cubicBezTo>
                  <a:cubicBezTo>
                    <a:pt x="103" y="154"/>
                    <a:pt x="99" y="164"/>
                    <a:pt x="97" y="172"/>
                  </a:cubicBezTo>
                  <a:cubicBezTo>
                    <a:pt x="95" y="165"/>
                    <a:pt x="92" y="155"/>
                    <a:pt x="87" y="14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0"/>
                    <a:pt x="0" y="200"/>
                    <a:pt x="0" y="200"/>
                  </a:cubicBezTo>
                  <a:lnTo>
                    <a:pt x="2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03" name="Freeform 63"/>
            <p:cNvSpPr>
              <a:spLocks noEditPoints="1"/>
            </p:cNvSpPr>
            <p:nvPr userDrawn="1"/>
          </p:nvSpPr>
          <p:spPr bwMode="black">
            <a:xfrm>
              <a:off x="2162" y="1018"/>
              <a:ext cx="357" cy="473"/>
            </a:xfrm>
            <a:custGeom>
              <a:avLst/>
              <a:gdLst>
                <a:gd name="T0" fmla="*/ 0 w 151"/>
                <a:gd name="T1" fmla="*/ 200 h 200"/>
                <a:gd name="T2" fmla="*/ 78 w 151"/>
                <a:gd name="T3" fmla="*/ 200 h 200"/>
                <a:gd name="T4" fmla="*/ 124 w 151"/>
                <a:gd name="T5" fmla="*/ 192 h 200"/>
                <a:gd name="T6" fmla="*/ 144 w 151"/>
                <a:gd name="T7" fmla="*/ 170 h 200"/>
                <a:gd name="T8" fmla="*/ 151 w 151"/>
                <a:gd name="T9" fmla="*/ 142 h 200"/>
                <a:gd name="T10" fmla="*/ 141 w 151"/>
                <a:gd name="T11" fmla="*/ 109 h 200"/>
                <a:gd name="T12" fmla="*/ 116 w 151"/>
                <a:gd name="T13" fmla="*/ 90 h 200"/>
                <a:gd name="T14" fmla="*/ 74 w 151"/>
                <a:gd name="T15" fmla="*/ 85 h 200"/>
                <a:gd name="T16" fmla="*/ 26 w 151"/>
                <a:gd name="T17" fmla="*/ 85 h 200"/>
                <a:gd name="T18" fmla="*/ 26 w 151"/>
                <a:gd name="T19" fmla="*/ 24 h 200"/>
                <a:gd name="T20" fmla="*/ 130 w 151"/>
                <a:gd name="T21" fmla="*/ 24 h 200"/>
                <a:gd name="T22" fmla="*/ 130 w 151"/>
                <a:gd name="T23" fmla="*/ 0 h 200"/>
                <a:gd name="T24" fmla="*/ 0 w 151"/>
                <a:gd name="T25" fmla="*/ 0 h 200"/>
                <a:gd name="T26" fmla="*/ 0 w 151"/>
                <a:gd name="T27" fmla="*/ 200 h 200"/>
                <a:gd name="T28" fmla="*/ 26 w 151"/>
                <a:gd name="T29" fmla="*/ 108 h 200"/>
                <a:gd name="T30" fmla="*/ 62 w 151"/>
                <a:gd name="T31" fmla="*/ 108 h 200"/>
                <a:gd name="T32" fmla="*/ 99 w 151"/>
                <a:gd name="T33" fmla="*/ 111 h 200"/>
                <a:gd name="T34" fmla="*/ 116 w 151"/>
                <a:gd name="T35" fmla="*/ 122 h 200"/>
                <a:gd name="T36" fmla="*/ 122 w 151"/>
                <a:gd name="T37" fmla="*/ 143 h 200"/>
                <a:gd name="T38" fmla="*/ 111 w 151"/>
                <a:gd name="T39" fmla="*/ 169 h 200"/>
                <a:gd name="T40" fmla="*/ 79 w 151"/>
                <a:gd name="T41" fmla="*/ 178 h 200"/>
                <a:gd name="T42" fmla="*/ 26 w 151"/>
                <a:gd name="T43" fmla="*/ 178 h 200"/>
                <a:gd name="T44" fmla="*/ 26 w 151"/>
                <a:gd name="T45" fmla="*/ 108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1" h="200">
                  <a:moveTo>
                    <a:pt x="0" y="200"/>
                  </a:moveTo>
                  <a:cubicBezTo>
                    <a:pt x="78" y="200"/>
                    <a:pt x="78" y="200"/>
                    <a:pt x="78" y="200"/>
                  </a:cubicBezTo>
                  <a:cubicBezTo>
                    <a:pt x="100" y="200"/>
                    <a:pt x="115" y="197"/>
                    <a:pt x="124" y="192"/>
                  </a:cubicBezTo>
                  <a:cubicBezTo>
                    <a:pt x="133" y="186"/>
                    <a:pt x="139" y="179"/>
                    <a:pt x="144" y="170"/>
                  </a:cubicBezTo>
                  <a:cubicBezTo>
                    <a:pt x="148" y="162"/>
                    <a:pt x="151" y="152"/>
                    <a:pt x="151" y="142"/>
                  </a:cubicBezTo>
                  <a:cubicBezTo>
                    <a:pt x="151" y="130"/>
                    <a:pt x="148" y="119"/>
                    <a:pt x="141" y="109"/>
                  </a:cubicBezTo>
                  <a:cubicBezTo>
                    <a:pt x="135" y="100"/>
                    <a:pt x="127" y="94"/>
                    <a:pt x="116" y="90"/>
                  </a:cubicBezTo>
                  <a:cubicBezTo>
                    <a:pt x="106" y="87"/>
                    <a:pt x="92" y="85"/>
                    <a:pt x="74" y="85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130" y="24"/>
                    <a:pt x="130" y="24"/>
                    <a:pt x="130" y="24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00"/>
                  </a:lnTo>
                  <a:close/>
                  <a:moveTo>
                    <a:pt x="26" y="108"/>
                  </a:moveTo>
                  <a:cubicBezTo>
                    <a:pt x="62" y="108"/>
                    <a:pt x="62" y="108"/>
                    <a:pt x="62" y="108"/>
                  </a:cubicBezTo>
                  <a:cubicBezTo>
                    <a:pt x="79" y="108"/>
                    <a:pt x="92" y="109"/>
                    <a:pt x="99" y="111"/>
                  </a:cubicBezTo>
                  <a:cubicBezTo>
                    <a:pt x="106" y="113"/>
                    <a:pt x="112" y="116"/>
                    <a:pt x="116" y="122"/>
                  </a:cubicBezTo>
                  <a:cubicBezTo>
                    <a:pt x="120" y="128"/>
                    <a:pt x="122" y="134"/>
                    <a:pt x="122" y="143"/>
                  </a:cubicBezTo>
                  <a:cubicBezTo>
                    <a:pt x="122" y="154"/>
                    <a:pt x="119" y="163"/>
                    <a:pt x="111" y="169"/>
                  </a:cubicBezTo>
                  <a:cubicBezTo>
                    <a:pt x="104" y="175"/>
                    <a:pt x="94" y="178"/>
                    <a:pt x="79" y="178"/>
                  </a:cubicBezTo>
                  <a:cubicBezTo>
                    <a:pt x="26" y="178"/>
                    <a:pt x="26" y="178"/>
                    <a:pt x="26" y="178"/>
                  </a:cubicBezTo>
                  <a:lnTo>
                    <a:pt x="26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04" name="Freeform 64"/>
            <p:cNvSpPr/>
            <p:nvPr userDrawn="1"/>
          </p:nvSpPr>
          <p:spPr bwMode="black">
            <a:xfrm>
              <a:off x="2540" y="1018"/>
              <a:ext cx="376" cy="483"/>
            </a:xfrm>
            <a:custGeom>
              <a:avLst/>
              <a:gdLst>
                <a:gd name="T0" fmla="*/ 34 w 159"/>
                <a:gd name="T1" fmla="*/ 141 h 204"/>
                <a:gd name="T2" fmla="*/ 29 w 159"/>
                <a:gd name="T3" fmla="*/ 173 h 204"/>
                <a:gd name="T4" fmla="*/ 16 w 159"/>
                <a:gd name="T5" fmla="*/ 180 h 204"/>
                <a:gd name="T6" fmla="*/ 5 w 159"/>
                <a:gd name="T7" fmla="*/ 177 h 204"/>
                <a:gd name="T8" fmla="*/ 0 w 159"/>
                <a:gd name="T9" fmla="*/ 200 h 204"/>
                <a:gd name="T10" fmla="*/ 21 w 159"/>
                <a:gd name="T11" fmla="*/ 204 h 204"/>
                <a:gd name="T12" fmla="*/ 45 w 159"/>
                <a:gd name="T13" fmla="*/ 196 h 204"/>
                <a:gd name="T14" fmla="*/ 58 w 159"/>
                <a:gd name="T15" fmla="*/ 173 h 204"/>
                <a:gd name="T16" fmla="*/ 60 w 159"/>
                <a:gd name="T17" fmla="*/ 127 h 204"/>
                <a:gd name="T18" fmla="*/ 60 w 159"/>
                <a:gd name="T19" fmla="*/ 24 h 204"/>
                <a:gd name="T20" fmla="*/ 133 w 159"/>
                <a:gd name="T21" fmla="*/ 24 h 204"/>
                <a:gd name="T22" fmla="*/ 133 w 159"/>
                <a:gd name="T23" fmla="*/ 200 h 204"/>
                <a:gd name="T24" fmla="*/ 159 w 159"/>
                <a:gd name="T25" fmla="*/ 200 h 204"/>
                <a:gd name="T26" fmla="*/ 159 w 159"/>
                <a:gd name="T27" fmla="*/ 0 h 204"/>
                <a:gd name="T28" fmla="*/ 34 w 159"/>
                <a:gd name="T29" fmla="*/ 0 h 204"/>
                <a:gd name="T30" fmla="*/ 34 w 159"/>
                <a:gd name="T31" fmla="*/ 14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9" h="204">
                  <a:moveTo>
                    <a:pt x="34" y="141"/>
                  </a:moveTo>
                  <a:cubicBezTo>
                    <a:pt x="34" y="158"/>
                    <a:pt x="32" y="168"/>
                    <a:pt x="29" y="173"/>
                  </a:cubicBezTo>
                  <a:cubicBezTo>
                    <a:pt x="26" y="177"/>
                    <a:pt x="22" y="180"/>
                    <a:pt x="16" y="180"/>
                  </a:cubicBezTo>
                  <a:cubicBezTo>
                    <a:pt x="13" y="180"/>
                    <a:pt x="9" y="179"/>
                    <a:pt x="5" y="177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8" y="203"/>
                    <a:pt x="15" y="204"/>
                    <a:pt x="21" y="204"/>
                  </a:cubicBezTo>
                  <a:cubicBezTo>
                    <a:pt x="31" y="204"/>
                    <a:pt x="39" y="201"/>
                    <a:pt x="45" y="196"/>
                  </a:cubicBezTo>
                  <a:cubicBezTo>
                    <a:pt x="51" y="190"/>
                    <a:pt x="56" y="183"/>
                    <a:pt x="58" y="173"/>
                  </a:cubicBezTo>
                  <a:cubicBezTo>
                    <a:pt x="59" y="163"/>
                    <a:pt x="60" y="148"/>
                    <a:pt x="60" y="127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33" y="200"/>
                    <a:pt x="133" y="200"/>
                    <a:pt x="133" y="200"/>
                  </a:cubicBezTo>
                  <a:cubicBezTo>
                    <a:pt x="159" y="200"/>
                    <a:pt x="159" y="200"/>
                    <a:pt x="159" y="20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4" y="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05" name="Freeform 65"/>
            <p:cNvSpPr>
              <a:spLocks noEditPoints="1"/>
            </p:cNvSpPr>
            <p:nvPr userDrawn="1"/>
          </p:nvSpPr>
          <p:spPr bwMode="black">
            <a:xfrm>
              <a:off x="2961" y="1018"/>
              <a:ext cx="442" cy="473"/>
            </a:xfrm>
            <a:custGeom>
              <a:avLst/>
              <a:gdLst>
                <a:gd name="T0" fmla="*/ 28 w 187"/>
                <a:gd name="T1" fmla="*/ 200 h 200"/>
                <a:gd name="T2" fmla="*/ 50 w 187"/>
                <a:gd name="T3" fmla="*/ 140 h 200"/>
                <a:gd name="T4" fmla="*/ 134 w 187"/>
                <a:gd name="T5" fmla="*/ 140 h 200"/>
                <a:gd name="T6" fmla="*/ 157 w 187"/>
                <a:gd name="T7" fmla="*/ 200 h 200"/>
                <a:gd name="T8" fmla="*/ 187 w 187"/>
                <a:gd name="T9" fmla="*/ 200 h 200"/>
                <a:gd name="T10" fmla="*/ 106 w 187"/>
                <a:gd name="T11" fmla="*/ 0 h 200"/>
                <a:gd name="T12" fmla="*/ 77 w 187"/>
                <a:gd name="T13" fmla="*/ 0 h 200"/>
                <a:gd name="T14" fmla="*/ 0 w 187"/>
                <a:gd name="T15" fmla="*/ 200 h 200"/>
                <a:gd name="T16" fmla="*/ 28 w 187"/>
                <a:gd name="T17" fmla="*/ 200 h 200"/>
                <a:gd name="T18" fmla="*/ 80 w 187"/>
                <a:gd name="T19" fmla="*/ 59 h 200"/>
                <a:gd name="T20" fmla="*/ 91 w 187"/>
                <a:gd name="T21" fmla="*/ 21 h 200"/>
                <a:gd name="T22" fmla="*/ 105 w 187"/>
                <a:gd name="T23" fmla="*/ 63 h 200"/>
                <a:gd name="T24" fmla="*/ 126 w 187"/>
                <a:gd name="T25" fmla="*/ 118 h 200"/>
                <a:gd name="T26" fmla="*/ 58 w 187"/>
                <a:gd name="T27" fmla="*/ 118 h 200"/>
                <a:gd name="T28" fmla="*/ 80 w 187"/>
                <a:gd name="T29" fmla="*/ 5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200">
                  <a:moveTo>
                    <a:pt x="28" y="200"/>
                  </a:moveTo>
                  <a:cubicBezTo>
                    <a:pt x="50" y="140"/>
                    <a:pt x="50" y="140"/>
                    <a:pt x="50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57" y="200"/>
                    <a:pt x="157" y="200"/>
                    <a:pt x="157" y="200"/>
                  </a:cubicBezTo>
                  <a:cubicBezTo>
                    <a:pt x="187" y="200"/>
                    <a:pt x="187" y="200"/>
                    <a:pt x="187" y="20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0" y="200"/>
                    <a:pt x="0" y="200"/>
                    <a:pt x="0" y="200"/>
                  </a:cubicBezTo>
                  <a:lnTo>
                    <a:pt x="28" y="200"/>
                  </a:lnTo>
                  <a:close/>
                  <a:moveTo>
                    <a:pt x="80" y="59"/>
                  </a:moveTo>
                  <a:cubicBezTo>
                    <a:pt x="85" y="47"/>
                    <a:pt x="88" y="34"/>
                    <a:pt x="91" y="21"/>
                  </a:cubicBezTo>
                  <a:cubicBezTo>
                    <a:pt x="94" y="32"/>
                    <a:pt x="98" y="46"/>
                    <a:pt x="105" y="63"/>
                  </a:cubicBezTo>
                  <a:cubicBezTo>
                    <a:pt x="126" y="118"/>
                    <a:pt x="126" y="118"/>
                    <a:pt x="126" y="118"/>
                  </a:cubicBezTo>
                  <a:cubicBezTo>
                    <a:pt x="58" y="118"/>
                    <a:pt x="58" y="118"/>
                    <a:pt x="58" y="118"/>
                  </a:cubicBezTo>
                  <a:lnTo>
                    <a:pt x="80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06" name="Freeform 66"/>
            <p:cNvSpPr/>
            <p:nvPr userDrawn="1"/>
          </p:nvSpPr>
          <p:spPr bwMode="black">
            <a:xfrm>
              <a:off x="3448" y="1018"/>
              <a:ext cx="307" cy="473"/>
            </a:xfrm>
            <a:custGeom>
              <a:avLst/>
              <a:gdLst>
                <a:gd name="T0" fmla="*/ 0 w 307"/>
                <a:gd name="T1" fmla="*/ 473 h 473"/>
                <a:gd name="T2" fmla="*/ 64 w 307"/>
                <a:gd name="T3" fmla="*/ 473 h 473"/>
                <a:gd name="T4" fmla="*/ 64 w 307"/>
                <a:gd name="T5" fmla="*/ 57 h 473"/>
                <a:gd name="T6" fmla="*/ 307 w 307"/>
                <a:gd name="T7" fmla="*/ 57 h 473"/>
                <a:gd name="T8" fmla="*/ 307 w 307"/>
                <a:gd name="T9" fmla="*/ 0 h 473"/>
                <a:gd name="T10" fmla="*/ 0 w 307"/>
                <a:gd name="T11" fmla="*/ 0 h 473"/>
                <a:gd name="T12" fmla="*/ 0 w 307"/>
                <a:gd name="T13" fmla="*/ 47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7" h="473">
                  <a:moveTo>
                    <a:pt x="0" y="473"/>
                  </a:moveTo>
                  <a:lnTo>
                    <a:pt x="64" y="473"/>
                  </a:lnTo>
                  <a:lnTo>
                    <a:pt x="64" y="57"/>
                  </a:lnTo>
                  <a:lnTo>
                    <a:pt x="307" y="57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4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07" name="Freeform 67"/>
            <p:cNvSpPr>
              <a:spLocks noEditPoints="1"/>
            </p:cNvSpPr>
            <p:nvPr userDrawn="1"/>
          </p:nvSpPr>
          <p:spPr bwMode="black">
            <a:xfrm>
              <a:off x="3743" y="1009"/>
              <a:ext cx="452" cy="492"/>
            </a:xfrm>
            <a:custGeom>
              <a:avLst/>
              <a:gdLst>
                <a:gd name="T0" fmla="*/ 11 w 191"/>
                <a:gd name="T1" fmla="*/ 157 h 208"/>
                <a:gd name="T2" fmla="*/ 45 w 191"/>
                <a:gd name="T3" fmla="*/ 194 h 208"/>
                <a:gd name="T4" fmla="*/ 95 w 191"/>
                <a:gd name="T5" fmla="*/ 208 h 208"/>
                <a:gd name="T6" fmla="*/ 144 w 191"/>
                <a:gd name="T7" fmla="*/ 195 h 208"/>
                <a:gd name="T8" fmla="*/ 179 w 191"/>
                <a:gd name="T9" fmla="*/ 159 h 208"/>
                <a:gd name="T10" fmla="*/ 191 w 191"/>
                <a:gd name="T11" fmla="*/ 104 h 208"/>
                <a:gd name="T12" fmla="*/ 179 w 191"/>
                <a:gd name="T13" fmla="*/ 51 h 208"/>
                <a:gd name="T14" fmla="*/ 146 w 191"/>
                <a:gd name="T15" fmla="*/ 14 h 208"/>
                <a:gd name="T16" fmla="*/ 96 w 191"/>
                <a:gd name="T17" fmla="*/ 0 h 208"/>
                <a:gd name="T18" fmla="*/ 26 w 191"/>
                <a:gd name="T19" fmla="*/ 29 h 208"/>
                <a:gd name="T20" fmla="*/ 0 w 191"/>
                <a:gd name="T21" fmla="*/ 107 h 208"/>
                <a:gd name="T22" fmla="*/ 11 w 191"/>
                <a:gd name="T23" fmla="*/ 157 h 208"/>
                <a:gd name="T24" fmla="*/ 47 w 191"/>
                <a:gd name="T25" fmla="*/ 43 h 208"/>
                <a:gd name="T26" fmla="*/ 96 w 191"/>
                <a:gd name="T27" fmla="*/ 23 h 208"/>
                <a:gd name="T28" fmla="*/ 131 w 191"/>
                <a:gd name="T29" fmla="*/ 33 h 208"/>
                <a:gd name="T30" fmla="*/ 156 w 191"/>
                <a:gd name="T31" fmla="*/ 62 h 208"/>
                <a:gd name="T32" fmla="*/ 164 w 191"/>
                <a:gd name="T33" fmla="*/ 104 h 208"/>
                <a:gd name="T34" fmla="*/ 145 w 191"/>
                <a:gd name="T35" fmla="*/ 164 h 208"/>
                <a:gd name="T36" fmla="*/ 95 w 191"/>
                <a:gd name="T37" fmla="*/ 185 h 208"/>
                <a:gd name="T38" fmla="*/ 46 w 191"/>
                <a:gd name="T39" fmla="*/ 164 h 208"/>
                <a:gd name="T40" fmla="*/ 27 w 191"/>
                <a:gd name="T41" fmla="*/ 107 h 208"/>
                <a:gd name="T42" fmla="*/ 47 w 191"/>
                <a:gd name="T43" fmla="*/ 43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1" h="208">
                  <a:moveTo>
                    <a:pt x="11" y="157"/>
                  </a:moveTo>
                  <a:cubicBezTo>
                    <a:pt x="19" y="172"/>
                    <a:pt x="30" y="185"/>
                    <a:pt x="45" y="194"/>
                  </a:cubicBezTo>
                  <a:cubicBezTo>
                    <a:pt x="60" y="203"/>
                    <a:pt x="77" y="208"/>
                    <a:pt x="95" y="208"/>
                  </a:cubicBezTo>
                  <a:cubicBezTo>
                    <a:pt x="113" y="208"/>
                    <a:pt x="129" y="204"/>
                    <a:pt x="144" y="195"/>
                  </a:cubicBezTo>
                  <a:cubicBezTo>
                    <a:pt x="159" y="187"/>
                    <a:pt x="171" y="175"/>
                    <a:pt x="179" y="159"/>
                  </a:cubicBezTo>
                  <a:cubicBezTo>
                    <a:pt x="187" y="143"/>
                    <a:pt x="191" y="125"/>
                    <a:pt x="191" y="104"/>
                  </a:cubicBezTo>
                  <a:cubicBezTo>
                    <a:pt x="191" y="84"/>
                    <a:pt x="187" y="66"/>
                    <a:pt x="179" y="51"/>
                  </a:cubicBezTo>
                  <a:cubicBezTo>
                    <a:pt x="172" y="35"/>
                    <a:pt x="160" y="23"/>
                    <a:pt x="146" y="14"/>
                  </a:cubicBezTo>
                  <a:cubicBezTo>
                    <a:pt x="131" y="5"/>
                    <a:pt x="114" y="0"/>
                    <a:pt x="96" y="0"/>
                  </a:cubicBezTo>
                  <a:cubicBezTo>
                    <a:pt x="67" y="0"/>
                    <a:pt x="44" y="10"/>
                    <a:pt x="26" y="29"/>
                  </a:cubicBezTo>
                  <a:cubicBezTo>
                    <a:pt x="9" y="47"/>
                    <a:pt x="0" y="74"/>
                    <a:pt x="0" y="107"/>
                  </a:cubicBezTo>
                  <a:cubicBezTo>
                    <a:pt x="0" y="124"/>
                    <a:pt x="4" y="141"/>
                    <a:pt x="11" y="157"/>
                  </a:cubicBezTo>
                  <a:close/>
                  <a:moveTo>
                    <a:pt x="47" y="43"/>
                  </a:moveTo>
                  <a:cubicBezTo>
                    <a:pt x="61" y="30"/>
                    <a:pt x="77" y="23"/>
                    <a:pt x="96" y="23"/>
                  </a:cubicBezTo>
                  <a:cubicBezTo>
                    <a:pt x="109" y="23"/>
                    <a:pt x="121" y="27"/>
                    <a:pt x="131" y="33"/>
                  </a:cubicBezTo>
                  <a:cubicBezTo>
                    <a:pt x="142" y="40"/>
                    <a:pt x="150" y="49"/>
                    <a:pt x="156" y="62"/>
                  </a:cubicBezTo>
                  <a:cubicBezTo>
                    <a:pt x="161" y="74"/>
                    <a:pt x="164" y="88"/>
                    <a:pt x="164" y="104"/>
                  </a:cubicBezTo>
                  <a:cubicBezTo>
                    <a:pt x="164" y="130"/>
                    <a:pt x="157" y="150"/>
                    <a:pt x="145" y="164"/>
                  </a:cubicBezTo>
                  <a:cubicBezTo>
                    <a:pt x="132" y="178"/>
                    <a:pt x="115" y="185"/>
                    <a:pt x="95" y="185"/>
                  </a:cubicBezTo>
                  <a:cubicBezTo>
                    <a:pt x="76" y="185"/>
                    <a:pt x="59" y="178"/>
                    <a:pt x="46" y="164"/>
                  </a:cubicBezTo>
                  <a:cubicBezTo>
                    <a:pt x="34" y="150"/>
                    <a:pt x="27" y="131"/>
                    <a:pt x="27" y="107"/>
                  </a:cubicBezTo>
                  <a:cubicBezTo>
                    <a:pt x="27" y="77"/>
                    <a:pt x="34" y="55"/>
                    <a:pt x="47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08" name="Freeform 68"/>
            <p:cNvSpPr>
              <a:spLocks noEditPoints="1"/>
            </p:cNvSpPr>
            <p:nvPr userDrawn="1"/>
          </p:nvSpPr>
          <p:spPr bwMode="black">
            <a:xfrm>
              <a:off x="4204" y="1018"/>
              <a:ext cx="423" cy="585"/>
            </a:xfrm>
            <a:custGeom>
              <a:avLst/>
              <a:gdLst>
                <a:gd name="T0" fmla="*/ 40 w 179"/>
                <a:gd name="T1" fmla="*/ 29 h 247"/>
                <a:gd name="T2" fmla="*/ 15 w 179"/>
                <a:gd name="T3" fmla="*/ 177 h 247"/>
                <a:gd name="T4" fmla="*/ 0 w 179"/>
                <a:gd name="T5" fmla="*/ 177 h 247"/>
                <a:gd name="T6" fmla="*/ 0 w 179"/>
                <a:gd name="T7" fmla="*/ 247 h 247"/>
                <a:gd name="T8" fmla="*/ 23 w 179"/>
                <a:gd name="T9" fmla="*/ 247 h 247"/>
                <a:gd name="T10" fmla="*/ 23 w 179"/>
                <a:gd name="T11" fmla="*/ 200 h 247"/>
                <a:gd name="T12" fmla="*/ 156 w 179"/>
                <a:gd name="T13" fmla="*/ 200 h 247"/>
                <a:gd name="T14" fmla="*/ 156 w 179"/>
                <a:gd name="T15" fmla="*/ 247 h 247"/>
                <a:gd name="T16" fmla="*/ 179 w 179"/>
                <a:gd name="T17" fmla="*/ 247 h 247"/>
                <a:gd name="T18" fmla="*/ 179 w 179"/>
                <a:gd name="T19" fmla="*/ 177 h 247"/>
                <a:gd name="T20" fmla="*/ 161 w 179"/>
                <a:gd name="T21" fmla="*/ 177 h 247"/>
                <a:gd name="T22" fmla="*/ 161 w 179"/>
                <a:gd name="T23" fmla="*/ 0 h 247"/>
                <a:gd name="T24" fmla="*/ 40 w 179"/>
                <a:gd name="T25" fmla="*/ 0 h 247"/>
                <a:gd name="T26" fmla="*/ 40 w 179"/>
                <a:gd name="T27" fmla="*/ 29 h 247"/>
                <a:gd name="T28" fmla="*/ 135 w 179"/>
                <a:gd name="T29" fmla="*/ 177 h 247"/>
                <a:gd name="T30" fmla="*/ 43 w 179"/>
                <a:gd name="T31" fmla="*/ 177 h 247"/>
                <a:gd name="T32" fmla="*/ 60 w 179"/>
                <a:gd name="T33" fmla="*/ 104 h 247"/>
                <a:gd name="T34" fmla="*/ 65 w 179"/>
                <a:gd name="T35" fmla="*/ 34 h 247"/>
                <a:gd name="T36" fmla="*/ 65 w 179"/>
                <a:gd name="T37" fmla="*/ 24 h 247"/>
                <a:gd name="T38" fmla="*/ 135 w 179"/>
                <a:gd name="T39" fmla="*/ 24 h 247"/>
                <a:gd name="T40" fmla="*/ 135 w 179"/>
                <a:gd name="T41" fmla="*/ 17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9" h="247">
                  <a:moveTo>
                    <a:pt x="40" y="29"/>
                  </a:moveTo>
                  <a:cubicBezTo>
                    <a:pt x="40" y="103"/>
                    <a:pt x="31" y="152"/>
                    <a:pt x="15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23" y="247"/>
                    <a:pt x="23" y="247"/>
                    <a:pt x="23" y="247"/>
                  </a:cubicBezTo>
                  <a:cubicBezTo>
                    <a:pt x="23" y="200"/>
                    <a:pt x="23" y="200"/>
                    <a:pt x="23" y="200"/>
                  </a:cubicBezTo>
                  <a:cubicBezTo>
                    <a:pt x="156" y="200"/>
                    <a:pt x="156" y="200"/>
                    <a:pt x="156" y="200"/>
                  </a:cubicBezTo>
                  <a:cubicBezTo>
                    <a:pt x="156" y="247"/>
                    <a:pt x="156" y="247"/>
                    <a:pt x="156" y="247"/>
                  </a:cubicBezTo>
                  <a:cubicBezTo>
                    <a:pt x="179" y="247"/>
                    <a:pt x="179" y="247"/>
                    <a:pt x="179" y="247"/>
                  </a:cubicBezTo>
                  <a:cubicBezTo>
                    <a:pt x="179" y="177"/>
                    <a:pt x="179" y="177"/>
                    <a:pt x="179" y="177"/>
                  </a:cubicBezTo>
                  <a:cubicBezTo>
                    <a:pt x="161" y="177"/>
                    <a:pt x="161" y="177"/>
                    <a:pt x="161" y="177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40" y="0"/>
                    <a:pt x="40" y="0"/>
                    <a:pt x="40" y="0"/>
                  </a:cubicBezTo>
                  <a:lnTo>
                    <a:pt x="40" y="29"/>
                  </a:lnTo>
                  <a:close/>
                  <a:moveTo>
                    <a:pt x="135" y="177"/>
                  </a:moveTo>
                  <a:cubicBezTo>
                    <a:pt x="43" y="177"/>
                    <a:pt x="43" y="177"/>
                    <a:pt x="43" y="177"/>
                  </a:cubicBezTo>
                  <a:cubicBezTo>
                    <a:pt x="51" y="158"/>
                    <a:pt x="57" y="133"/>
                    <a:pt x="60" y="104"/>
                  </a:cubicBezTo>
                  <a:cubicBezTo>
                    <a:pt x="64" y="74"/>
                    <a:pt x="65" y="51"/>
                    <a:pt x="65" y="34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135" y="24"/>
                    <a:pt x="135" y="24"/>
                    <a:pt x="135" y="24"/>
                  </a:cubicBezTo>
                  <a:lnTo>
                    <a:pt x="135" y="1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09" name="Freeform 69"/>
            <p:cNvSpPr>
              <a:spLocks noEditPoints="1"/>
            </p:cNvSpPr>
            <p:nvPr userDrawn="1"/>
          </p:nvSpPr>
          <p:spPr bwMode="black">
            <a:xfrm>
              <a:off x="4644" y="1018"/>
              <a:ext cx="442" cy="473"/>
            </a:xfrm>
            <a:custGeom>
              <a:avLst/>
              <a:gdLst>
                <a:gd name="T0" fmla="*/ 28 w 187"/>
                <a:gd name="T1" fmla="*/ 200 h 200"/>
                <a:gd name="T2" fmla="*/ 50 w 187"/>
                <a:gd name="T3" fmla="*/ 140 h 200"/>
                <a:gd name="T4" fmla="*/ 134 w 187"/>
                <a:gd name="T5" fmla="*/ 140 h 200"/>
                <a:gd name="T6" fmla="*/ 157 w 187"/>
                <a:gd name="T7" fmla="*/ 200 h 200"/>
                <a:gd name="T8" fmla="*/ 187 w 187"/>
                <a:gd name="T9" fmla="*/ 200 h 200"/>
                <a:gd name="T10" fmla="*/ 105 w 187"/>
                <a:gd name="T11" fmla="*/ 0 h 200"/>
                <a:gd name="T12" fmla="*/ 77 w 187"/>
                <a:gd name="T13" fmla="*/ 0 h 200"/>
                <a:gd name="T14" fmla="*/ 0 w 187"/>
                <a:gd name="T15" fmla="*/ 200 h 200"/>
                <a:gd name="T16" fmla="*/ 28 w 187"/>
                <a:gd name="T17" fmla="*/ 200 h 200"/>
                <a:gd name="T18" fmla="*/ 80 w 187"/>
                <a:gd name="T19" fmla="*/ 59 h 200"/>
                <a:gd name="T20" fmla="*/ 91 w 187"/>
                <a:gd name="T21" fmla="*/ 21 h 200"/>
                <a:gd name="T22" fmla="*/ 105 w 187"/>
                <a:gd name="T23" fmla="*/ 63 h 200"/>
                <a:gd name="T24" fmla="*/ 126 w 187"/>
                <a:gd name="T25" fmla="*/ 118 h 200"/>
                <a:gd name="T26" fmla="*/ 58 w 187"/>
                <a:gd name="T27" fmla="*/ 118 h 200"/>
                <a:gd name="T28" fmla="*/ 80 w 187"/>
                <a:gd name="T29" fmla="*/ 5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200">
                  <a:moveTo>
                    <a:pt x="28" y="200"/>
                  </a:moveTo>
                  <a:cubicBezTo>
                    <a:pt x="50" y="140"/>
                    <a:pt x="50" y="140"/>
                    <a:pt x="50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57" y="200"/>
                    <a:pt x="157" y="200"/>
                    <a:pt x="157" y="200"/>
                  </a:cubicBezTo>
                  <a:cubicBezTo>
                    <a:pt x="187" y="200"/>
                    <a:pt x="187" y="200"/>
                    <a:pt x="187" y="20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0" y="200"/>
                    <a:pt x="0" y="200"/>
                    <a:pt x="0" y="200"/>
                  </a:cubicBezTo>
                  <a:lnTo>
                    <a:pt x="28" y="200"/>
                  </a:lnTo>
                  <a:close/>
                  <a:moveTo>
                    <a:pt x="80" y="59"/>
                  </a:moveTo>
                  <a:cubicBezTo>
                    <a:pt x="84" y="47"/>
                    <a:pt x="88" y="34"/>
                    <a:pt x="91" y="21"/>
                  </a:cubicBezTo>
                  <a:cubicBezTo>
                    <a:pt x="94" y="32"/>
                    <a:pt x="98" y="46"/>
                    <a:pt x="105" y="63"/>
                  </a:cubicBezTo>
                  <a:cubicBezTo>
                    <a:pt x="126" y="118"/>
                    <a:pt x="126" y="118"/>
                    <a:pt x="126" y="118"/>
                  </a:cubicBezTo>
                  <a:cubicBezTo>
                    <a:pt x="58" y="118"/>
                    <a:pt x="58" y="118"/>
                    <a:pt x="58" y="118"/>
                  </a:cubicBezTo>
                  <a:lnTo>
                    <a:pt x="80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10" name="Freeform 70"/>
            <p:cNvSpPr>
              <a:spLocks noEditPoints="1"/>
            </p:cNvSpPr>
            <p:nvPr userDrawn="1"/>
          </p:nvSpPr>
          <p:spPr bwMode="black">
            <a:xfrm>
              <a:off x="5131" y="1018"/>
              <a:ext cx="361" cy="473"/>
            </a:xfrm>
            <a:custGeom>
              <a:avLst/>
              <a:gdLst>
                <a:gd name="T0" fmla="*/ 26 w 153"/>
                <a:gd name="T1" fmla="*/ 200 h 200"/>
                <a:gd name="T2" fmla="*/ 26 w 153"/>
                <a:gd name="T3" fmla="*/ 119 h 200"/>
                <a:gd name="T4" fmla="*/ 78 w 153"/>
                <a:gd name="T5" fmla="*/ 119 h 200"/>
                <a:gd name="T6" fmla="*/ 136 w 153"/>
                <a:gd name="T7" fmla="*/ 101 h 200"/>
                <a:gd name="T8" fmla="*/ 153 w 153"/>
                <a:gd name="T9" fmla="*/ 58 h 200"/>
                <a:gd name="T10" fmla="*/ 146 w 153"/>
                <a:gd name="T11" fmla="*/ 31 h 200"/>
                <a:gd name="T12" fmla="*/ 130 w 153"/>
                <a:gd name="T13" fmla="*/ 11 h 200"/>
                <a:gd name="T14" fmla="*/ 106 w 153"/>
                <a:gd name="T15" fmla="*/ 2 h 200"/>
                <a:gd name="T16" fmla="*/ 75 w 153"/>
                <a:gd name="T17" fmla="*/ 0 h 200"/>
                <a:gd name="T18" fmla="*/ 0 w 153"/>
                <a:gd name="T19" fmla="*/ 0 h 200"/>
                <a:gd name="T20" fmla="*/ 0 w 153"/>
                <a:gd name="T21" fmla="*/ 200 h 200"/>
                <a:gd name="T22" fmla="*/ 26 w 153"/>
                <a:gd name="T23" fmla="*/ 200 h 200"/>
                <a:gd name="T24" fmla="*/ 26 w 153"/>
                <a:gd name="T25" fmla="*/ 24 h 200"/>
                <a:gd name="T26" fmla="*/ 77 w 153"/>
                <a:gd name="T27" fmla="*/ 24 h 200"/>
                <a:gd name="T28" fmla="*/ 102 w 153"/>
                <a:gd name="T29" fmla="*/ 25 h 200"/>
                <a:gd name="T30" fmla="*/ 119 w 153"/>
                <a:gd name="T31" fmla="*/ 37 h 200"/>
                <a:gd name="T32" fmla="*/ 125 w 153"/>
                <a:gd name="T33" fmla="*/ 59 h 200"/>
                <a:gd name="T34" fmla="*/ 114 w 153"/>
                <a:gd name="T35" fmla="*/ 86 h 200"/>
                <a:gd name="T36" fmla="*/ 78 w 153"/>
                <a:gd name="T37" fmla="*/ 95 h 200"/>
                <a:gd name="T38" fmla="*/ 26 w 153"/>
                <a:gd name="T39" fmla="*/ 95 h 200"/>
                <a:gd name="T40" fmla="*/ 26 w 153"/>
                <a:gd name="T41" fmla="*/ 2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3" h="200">
                  <a:moveTo>
                    <a:pt x="26" y="200"/>
                  </a:moveTo>
                  <a:cubicBezTo>
                    <a:pt x="26" y="119"/>
                    <a:pt x="26" y="119"/>
                    <a:pt x="26" y="119"/>
                  </a:cubicBezTo>
                  <a:cubicBezTo>
                    <a:pt x="78" y="119"/>
                    <a:pt x="78" y="119"/>
                    <a:pt x="78" y="119"/>
                  </a:cubicBezTo>
                  <a:cubicBezTo>
                    <a:pt x="106" y="119"/>
                    <a:pt x="125" y="113"/>
                    <a:pt x="136" y="101"/>
                  </a:cubicBezTo>
                  <a:cubicBezTo>
                    <a:pt x="147" y="89"/>
                    <a:pt x="153" y="75"/>
                    <a:pt x="153" y="58"/>
                  </a:cubicBezTo>
                  <a:cubicBezTo>
                    <a:pt x="153" y="48"/>
                    <a:pt x="150" y="39"/>
                    <a:pt x="146" y="31"/>
                  </a:cubicBezTo>
                  <a:cubicBezTo>
                    <a:pt x="142" y="22"/>
                    <a:pt x="137" y="16"/>
                    <a:pt x="130" y="11"/>
                  </a:cubicBezTo>
                  <a:cubicBezTo>
                    <a:pt x="124" y="7"/>
                    <a:pt x="116" y="4"/>
                    <a:pt x="106" y="2"/>
                  </a:cubicBezTo>
                  <a:cubicBezTo>
                    <a:pt x="99" y="1"/>
                    <a:pt x="89" y="0"/>
                    <a:pt x="7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0"/>
                    <a:pt x="0" y="200"/>
                    <a:pt x="0" y="200"/>
                  </a:cubicBezTo>
                  <a:lnTo>
                    <a:pt x="26" y="200"/>
                  </a:lnTo>
                  <a:close/>
                  <a:moveTo>
                    <a:pt x="26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89" y="24"/>
                    <a:pt x="98" y="24"/>
                    <a:pt x="102" y="25"/>
                  </a:cubicBezTo>
                  <a:cubicBezTo>
                    <a:pt x="109" y="27"/>
                    <a:pt x="115" y="31"/>
                    <a:pt x="119" y="37"/>
                  </a:cubicBezTo>
                  <a:cubicBezTo>
                    <a:pt x="123" y="43"/>
                    <a:pt x="125" y="50"/>
                    <a:pt x="125" y="59"/>
                  </a:cubicBezTo>
                  <a:cubicBezTo>
                    <a:pt x="125" y="70"/>
                    <a:pt x="122" y="79"/>
                    <a:pt x="114" y="86"/>
                  </a:cubicBezTo>
                  <a:cubicBezTo>
                    <a:pt x="107" y="92"/>
                    <a:pt x="95" y="95"/>
                    <a:pt x="78" y="95"/>
                  </a:cubicBezTo>
                  <a:cubicBezTo>
                    <a:pt x="26" y="95"/>
                    <a:pt x="26" y="95"/>
                    <a:pt x="26" y="95"/>
                  </a:cubicBezTo>
                  <a:lnTo>
                    <a:pt x="2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11" name="Freeform 71"/>
            <p:cNvSpPr>
              <a:spLocks noEditPoints="1"/>
            </p:cNvSpPr>
            <p:nvPr userDrawn="1"/>
          </p:nvSpPr>
          <p:spPr bwMode="black">
            <a:xfrm>
              <a:off x="5507" y="1018"/>
              <a:ext cx="418" cy="473"/>
            </a:xfrm>
            <a:custGeom>
              <a:avLst/>
              <a:gdLst>
                <a:gd name="T0" fmla="*/ 150 w 177"/>
                <a:gd name="T1" fmla="*/ 200 h 200"/>
                <a:gd name="T2" fmla="*/ 150 w 177"/>
                <a:gd name="T3" fmla="*/ 111 h 200"/>
                <a:gd name="T4" fmla="*/ 120 w 177"/>
                <a:gd name="T5" fmla="*/ 111 h 200"/>
                <a:gd name="T6" fmla="*/ 105 w 177"/>
                <a:gd name="T7" fmla="*/ 112 h 200"/>
                <a:gd name="T8" fmla="*/ 93 w 177"/>
                <a:gd name="T9" fmla="*/ 118 h 200"/>
                <a:gd name="T10" fmla="*/ 79 w 177"/>
                <a:gd name="T11" fmla="*/ 131 h 200"/>
                <a:gd name="T12" fmla="*/ 60 w 177"/>
                <a:gd name="T13" fmla="*/ 159 h 200"/>
                <a:gd name="T14" fmla="*/ 34 w 177"/>
                <a:gd name="T15" fmla="*/ 200 h 200"/>
                <a:gd name="T16" fmla="*/ 0 w 177"/>
                <a:gd name="T17" fmla="*/ 200 h 200"/>
                <a:gd name="T18" fmla="*/ 35 w 177"/>
                <a:gd name="T19" fmla="*/ 146 h 200"/>
                <a:gd name="T20" fmla="*/ 57 w 177"/>
                <a:gd name="T21" fmla="*/ 119 h 200"/>
                <a:gd name="T22" fmla="*/ 73 w 177"/>
                <a:gd name="T23" fmla="*/ 109 h 200"/>
                <a:gd name="T24" fmla="*/ 30 w 177"/>
                <a:gd name="T25" fmla="*/ 91 h 200"/>
                <a:gd name="T26" fmla="*/ 17 w 177"/>
                <a:gd name="T27" fmla="*/ 55 h 200"/>
                <a:gd name="T28" fmla="*/ 25 w 177"/>
                <a:gd name="T29" fmla="*/ 24 h 200"/>
                <a:gd name="T30" fmla="*/ 47 w 177"/>
                <a:gd name="T31" fmla="*/ 5 h 200"/>
                <a:gd name="T32" fmla="*/ 88 w 177"/>
                <a:gd name="T33" fmla="*/ 0 h 200"/>
                <a:gd name="T34" fmla="*/ 177 w 177"/>
                <a:gd name="T35" fmla="*/ 0 h 200"/>
                <a:gd name="T36" fmla="*/ 177 w 177"/>
                <a:gd name="T37" fmla="*/ 200 h 200"/>
                <a:gd name="T38" fmla="*/ 150 w 177"/>
                <a:gd name="T39" fmla="*/ 200 h 200"/>
                <a:gd name="T40" fmla="*/ 150 w 177"/>
                <a:gd name="T41" fmla="*/ 22 h 200"/>
                <a:gd name="T42" fmla="*/ 87 w 177"/>
                <a:gd name="T43" fmla="*/ 22 h 200"/>
                <a:gd name="T44" fmla="*/ 54 w 177"/>
                <a:gd name="T45" fmla="*/ 31 h 200"/>
                <a:gd name="T46" fmla="*/ 44 w 177"/>
                <a:gd name="T47" fmla="*/ 55 h 200"/>
                <a:gd name="T48" fmla="*/ 49 w 177"/>
                <a:gd name="T49" fmla="*/ 73 h 200"/>
                <a:gd name="T50" fmla="*/ 65 w 177"/>
                <a:gd name="T51" fmla="*/ 85 h 200"/>
                <a:gd name="T52" fmla="*/ 93 w 177"/>
                <a:gd name="T53" fmla="*/ 88 h 200"/>
                <a:gd name="T54" fmla="*/ 150 w 177"/>
                <a:gd name="T55" fmla="*/ 88 h 200"/>
                <a:gd name="T56" fmla="*/ 150 w 177"/>
                <a:gd name="T57" fmla="*/ 2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7" h="200">
                  <a:moveTo>
                    <a:pt x="150" y="200"/>
                  </a:moveTo>
                  <a:cubicBezTo>
                    <a:pt x="150" y="111"/>
                    <a:pt x="150" y="111"/>
                    <a:pt x="150" y="111"/>
                  </a:cubicBezTo>
                  <a:cubicBezTo>
                    <a:pt x="120" y="111"/>
                    <a:pt x="120" y="111"/>
                    <a:pt x="120" y="111"/>
                  </a:cubicBezTo>
                  <a:cubicBezTo>
                    <a:pt x="113" y="111"/>
                    <a:pt x="108" y="112"/>
                    <a:pt x="105" y="112"/>
                  </a:cubicBezTo>
                  <a:cubicBezTo>
                    <a:pt x="101" y="113"/>
                    <a:pt x="97" y="115"/>
                    <a:pt x="93" y="118"/>
                  </a:cubicBezTo>
                  <a:cubicBezTo>
                    <a:pt x="89" y="120"/>
                    <a:pt x="84" y="125"/>
                    <a:pt x="79" y="131"/>
                  </a:cubicBezTo>
                  <a:cubicBezTo>
                    <a:pt x="74" y="137"/>
                    <a:pt x="68" y="147"/>
                    <a:pt x="60" y="159"/>
                  </a:cubicBezTo>
                  <a:cubicBezTo>
                    <a:pt x="34" y="200"/>
                    <a:pt x="34" y="200"/>
                    <a:pt x="34" y="200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42" y="135"/>
                    <a:pt x="49" y="126"/>
                    <a:pt x="57" y="119"/>
                  </a:cubicBezTo>
                  <a:cubicBezTo>
                    <a:pt x="61" y="116"/>
                    <a:pt x="66" y="113"/>
                    <a:pt x="73" y="109"/>
                  </a:cubicBezTo>
                  <a:cubicBezTo>
                    <a:pt x="54" y="107"/>
                    <a:pt x="40" y="100"/>
                    <a:pt x="30" y="91"/>
                  </a:cubicBezTo>
                  <a:cubicBezTo>
                    <a:pt x="21" y="81"/>
                    <a:pt x="17" y="69"/>
                    <a:pt x="17" y="55"/>
                  </a:cubicBezTo>
                  <a:cubicBezTo>
                    <a:pt x="17" y="44"/>
                    <a:pt x="19" y="34"/>
                    <a:pt x="25" y="24"/>
                  </a:cubicBezTo>
                  <a:cubicBezTo>
                    <a:pt x="31" y="15"/>
                    <a:pt x="38" y="9"/>
                    <a:pt x="47" y="5"/>
                  </a:cubicBezTo>
                  <a:cubicBezTo>
                    <a:pt x="57" y="2"/>
                    <a:pt x="70" y="0"/>
                    <a:pt x="88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200"/>
                    <a:pt x="177" y="200"/>
                    <a:pt x="177" y="200"/>
                  </a:cubicBezTo>
                  <a:lnTo>
                    <a:pt x="150" y="200"/>
                  </a:lnTo>
                  <a:close/>
                  <a:moveTo>
                    <a:pt x="150" y="22"/>
                  </a:moveTo>
                  <a:cubicBezTo>
                    <a:pt x="87" y="22"/>
                    <a:pt x="87" y="22"/>
                    <a:pt x="87" y="22"/>
                  </a:cubicBezTo>
                  <a:cubicBezTo>
                    <a:pt x="72" y="22"/>
                    <a:pt x="61" y="25"/>
                    <a:pt x="54" y="31"/>
                  </a:cubicBezTo>
                  <a:cubicBezTo>
                    <a:pt x="47" y="37"/>
                    <a:pt x="44" y="45"/>
                    <a:pt x="44" y="55"/>
                  </a:cubicBezTo>
                  <a:cubicBezTo>
                    <a:pt x="44" y="61"/>
                    <a:pt x="46" y="67"/>
                    <a:pt x="49" y="73"/>
                  </a:cubicBezTo>
                  <a:cubicBezTo>
                    <a:pt x="53" y="78"/>
                    <a:pt x="58" y="82"/>
                    <a:pt x="65" y="85"/>
                  </a:cubicBezTo>
                  <a:cubicBezTo>
                    <a:pt x="72" y="87"/>
                    <a:pt x="81" y="88"/>
                    <a:pt x="93" y="88"/>
                  </a:cubicBezTo>
                  <a:cubicBezTo>
                    <a:pt x="150" y="88"/>
                    <a:pt x="150" y="88"/>
                    <a:pt x="150" y="88"/>
                  </a:cubicBezTo>
                  <a:lnTo>
                    <a:pt x="15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12" name="Freeform 72"/>
            <p:cNvSpPr>
              <a:spLocks noEditPoints="1"/>
            </p:cNvSpPr>
            <p:nvPr userDrawn="1"/>
          </p:nvSpPr>
          <p:spPr bwMode="black">
            <a:xfrm>
              <a:off x="5745" y="57"/>
              <a:ext cx="357" cy="474"/>
            </a:xfrm>
            <a:custGeom>
              <a:avLst/>
              <a:gdLst>
                <a:gd name="T0" fmla="*/ 77 w 151"/>
                <a:gd name="T1" fmla="*/ 200 h 200"/>
                <a:gd name="T2" fmla="*/ 109 w 151"/>
                <a:gd name="T3" fmla="*/ 197 h 200"/>
                <a:gd name="T4" fmla="*/ 131 w 151"/>
                <a:gd name="T5" fmla="*/ 187 h 200"/>
                <a:gd name="T6" fmla="*/ 145 w 151"/>
                <a:gd name="T7" fmla="*/ 168 h 200"/>
                <a:gd name="T8" fmla="*/ 151 w 151"/>
                <a:gd name="T9" fmla="*/ 142 h 200"/>
                <a:gd name="T10" fmla="*/ 142 w 151"/>
                <a:gd name="T11" fmla="*/ 112 h 200"/>
                <a:gd name="T12" fmla="*/ 114 w 151"/>
                <a:gd name="T13" fmla="*/ 94 h 200"/>
                <a:gd name="T14" fmla="*/ 135 w 151"/>
                <a:gd name="T15" fmla="*/ 75 h 200"/>
                <a:gd name="T16" fmla="*/ 142 w 151"/>
                <a:gd name="T17" fmla="*/ 51 h 200"/>
                <a:gd name="T18" fmla="*/ 134 w 151"/>
                <a:gd name="T19" fmla="*/ 25 h 200"/>
                <a:gd name="T20" fmla="*/ 112 w 151"/>
                <a:gd name="T21" fmla="*/ 6 h 200"/>
                <a:gd name="T22" fmla="*/ 75 w 151"/>
                <a:gd name="T23" fmla="*/ 0 h 200"/>
                <a:gd name="T24" fmla="*/ 0 w 151"/>
                <a:gd name="T25" fmla="*/ 0 h 200"/>
                <a:gd name="T26" fmla="*/ 0 w 151"/>
                <a:gd name="T27" fmla="*/ 200 h 200"/>
                <a:gd name="T28" fmla="*/ 77 w 151"/>
                <a:gd name="T29" fmla="*/ 200 h 200"/>
                <a:gd name="T30" fmla="*/ 27 w 151"/>
                <a:gd name="T31" fmla="*/ 23 h 200"/>
                <a:gd name="T32" fmla="*/ 67 w 151"/>
                <a:gd name="T33" fmla="*/ 23 h 200"/>
                <a:gd name="T34" fmla="*/ 97 w 151"/>
                <a:gd name="T35" fmla="*/ 26 h 200"/>
                <a:gd name="T36" fmla="*/ 111 w 151"/>
                <a:gd name="T37" fmla="*/ 37 h 200"/>
                <a:gd name="T38" fmla="*/ 116 w 151"/>
                <a:gd name="T39" fmla="*/ 54 h 200"/>
                <a:gd name="T40" fmla="*/ 110 w 151"/>
                <a:gd name="T41" fmla="*/ 72 h 200"/>
                <a:gd name="T42" fmla="*/ 95 w 151"/>
                <a:gd name="T43" fmla="*/ 82 h 200"/>
                <a:gd name="T44" fmla="*/ 70 w 151"/>
                <a:gd name="T45" fmla="*/ 84 h 200"/>
                <a:gd name="T46" fmla="*/ 27 w 151"/>
                <a:gd name="T47" fmla="*/ 84 h 200"/>
                <a:gd name="T48" fmla="*/ 27 w 151"/>
                <a:gd name="T49" fmla="*/ 23 h 200"/>
                <a:gd name="T50" fmla="*/ 27 w 151"/>
                <a:gd name="T51" fmla="*/ 108 h 200"/>
                <a:gd name="T52" fmla="*/ 73 w 151"/>
                <a:gd name="T53" fmla="*/ 108 h 200"/>
                <a:gd name="T54" fmla="*/ 102 w 151"/>
                <a:gd name="T55" fmla="*/ 111 h 200"/>
                <a:gd name="T56" fmla="*/ 118 w 151"/>
                <a:gd name="T57" fmla="*/ 123 h 200"/>
                <a:gd name="T58" fmla="*/ 124 w 151"/>
                <a:gd name="T59" fmla="*/ 142 h 200"/>
                <a:gd name="T60" fmla="*/ 120 w 151"/>
                <a:gd name="T61" fmla="*/ 159 h 200"/>
                <a:gd name="T62" fmla="*/ 110 w 151"/>
                <a:gd name="T63" fmla="*/ 170 h 200"/>
                <a:gd name="T64" fmla="*/ 95 w 151"/>
                <a:gd name="T65" fmla="*/ 175 h 200"/>
                <a:gd name="T66" fmla="*/ 77 w 151"/>
                <a:gd name="T67" fmla="*/ 176 h 200"/>
                <a:gd name="T68" fmla="*/ 27 w 151"/>
                <a:gd name="T69" fmla="*/ 176 h 200"/>
                <a:gd name="T70" fmla="*/ 27 w 151"/>
                <a:gd name="T71" fmla="*/ 108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1" h="200">
                  <a:moveTo>
                    <a:pt x="77" y="200"/>
                  </a:moveTo>
                  <a:cubicBezTo>
                    <a:pt x="89" y="200"/>
                    <a:pt x="100" y="199"/>
                    <a:pt x="109" y="197"/>
                  </a:cubicBezTo>
                  <a:cubicBezTo>
                    <a:pt x="118" y="194"/>
                    <a:pt x="125" y="191"/>
                    <a:pt x="131" y="187"/>
                  </a:cubicBezTo>
                  <a:cubicBezTo>
                    <a:pt x="137" y="182"/>
                    <a:pt x="141" y="176"/>
                    <a:pt x="145" y="168"/>
                  </a:cubicBezTo>
                  <a:cubicBezTo>
                    <a:pt x="149" y="160"/>
                    <a:pt x="151" y="151"/>
                    <a:pt x="151" y="142"/>
                  </a:cubicBezTo>
                  <a:cubicBezTo>
                    <a:pt x="151" y="130"/>
                    <a:pt x="148" y="120"/>
                    <a:pt x="142" y="112"/>
                  </a:cubicBezTo>
                  <a:cubicBezTo>
                    <a:pt x="135" y="103"/>
                    <a:pt x="126" y="97"/>
                    <a:pt x="114" y="94"/>
                  </a:cubicBezTo>
                  <a:cubicBezTo>
                    <a:pt x="123" y="89"/>
                    <a:pt x="130" y="83"/>
                    <a:pt x="135" y="75"/>
                  </a:cubicBezTo>
                  <a:cubicBezTo>
                    <a:pt x="139" y="68"/>
                    <a:pt x="142" y="60"/>
                    <a:pt x="142" y="51"/>
                  </a:cubicBezTo>
                  <a:cubicBezTo>
                    <a:pt x="142" y="42"/>
                    <a:pt x="139" y="33"/>
                    <a:pt x="134" y="25"/>
                  </a:cubicBezTo>
                  <a:cubicBezTo>
                    <a:pt x="129" y="16"/>
                    <a:pt x="121" y="10"/>
                    <a:pt x="112" y="6"/>
                  </a:cubicBezTo>
                  <a:cubicBezTo>
                    <a:pt x="103" y="2"/>
                    <a:pt x="91" y="0"/>
                    <a:pt x="7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0"/>
                    <a:pt x="0" y="200"/>
                    <a:pt x="0" y="200"/>
                  </a:cubicBezTo>
                  <a:lnTo>
                    <a:pt x="77" y="200"/>
                  </a:lnTo>
                  <a:close/>
                  <a:moveTo>
                    <a:pt x="27" y="23"/>
                  </a:moveTo>
                  <a:cubicBezTo>
                    <a:pt x="67" y="23"/>
                    <a:pt x="67" y="23"/>
                    <a:pt x="67" y="23"/>
                  </a:cubicBezTo>
                  <a:cubicBezTo>
                    <a:pt x="81" y="23"/>
                    <a:pt x="91" y="24"/>
                    <a:pt x="97" y="26"/>
                  </a:cubicBezTo>
                  <a:cubicBezTo>
                    <a:pt x="103" y="28"/>
                    <a:pt x="108" y="32"/>
                    <a:pt x="111" y="37"/>
                  </a:cubicBezTo>
                  <a:cubicBezTo>
                    <a:pt x="114" y="42"/>
                    <a:pt x="116" y="48"/>
                    <a:pt x="116" y="54"/>
                  </a:cubicBezTo>
                  <a:cubicBezTo>
                    <a:pt x="116" y="61"/>
                    <a:pt x="114" y="67"/>
                    <a:pt x="110" y="72"/>
                  </a:cubicBezTo>
                  <a:cubicBezTo>
                    <a:pt x="107" y="76"/>
                    <a:pt x="102" y="80"/>
                    <a:pt x="95" y="82"/>
                  </a:cubicBezTo>
                  <a:cubicBezTo>
                    <a:pt x="90" y="83"/>
                    <a:pt x="82" y="84"/>
                    <a:pt x="70" y="84"/>
                  </a:cubicBezTo>
                  <a:cubicBezTo>
                    <a:pt x="27" y="84"/>
                    <a:pt x="27" y="84"/>
                    <a:pt x="27" y="84"/>
                  </a:cubicBezTo>
                  <a:lnTo>
                    <a:pt x="27" y="23"/>
                  </a:lnTo>
                  <a:close/>
                  <a:moveTo>
                    <a:pt x="27" y="108"/>
                  </a:moveTo>
                  <a:cubicBezTo>
                    <a:pt x="73" y="108"/>
                    <a:pt x="73" y="108"/>
                    <a:pt x="73" y="108"/>
                  </a:cubicBezTo>
                  <a:cubicBezTo>
                    <a:pt x="86" y="108"/>
                    <a:pt x="95" y="109"/>
                    <a:pt x="102" y="111"/>
                  </a:cubicBezTo>
                  <a:cubicBezTo>
                    <a:pt x="109" y="113"/>
                    <a:pt x="114" y="117"/>
                    <a:pt x="118" y="123"/>
                  </a:cubicBezTo>
                  <a:cubicBezTo>
                    <a:pt x="122" y="128"/>
                    <a:pt x="124" y="135"/>
                    <a:pt x="124" y="142"/>
                  </a:cubicBezTo>
                  <a:cubicBezTo>
                    <a:pt x="124" y="148"/>
                    <a:pt x="123" y="154"/>
                    <a:pt x="120" y="159"/>
                  </a:cubicBezTo>
                  <a:cubicBezTo>
                    <a:pt x="117" y="164"/>
                    <a:pt x="114" y="167"/>
                    <a:pt x="110" y="170"/>
                  </a:cubicBezTo>
                  <a:cubicBezTo>
                    <a:pt x="106" y="173"/>
                    <a:pt x="101" y="174"/>
                    <a:pt x="95" y="175"/>
                  </a:cubicBezTo>
                  <a:cubicBezTo>
                    <a:pt x="91" y="176"/>
                    <a:pt x="85" y="176"/>
                    <a:pt x="77" y="176"/>
                  </a:cubicBezTo>
                  <a:cubicBezTo>
                    <a:pt x="27" y="176"/>
                    <a:pt x="27" y="176"/>
                    <a:pt x="27" y="176"/>
                  </a:cubicBezTo>
                  <a:lnTo>
                    <a:pt x="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13" name="Freeform 73"/>
            <p:cNvSpPr/>
            <p:nvPr userDrawn="1"/>
          </p:nvSpPr>
          <p:spPr bwMode="black">
            <a:xfrm>
              <a:off x="6185" y="57"/>
              <a:ext cx="352" cy="474"/>
            </a:xfrm>
            <a:custGeom>
              <a:avLst/>
              <a:gdLst>
                <a:gd name="T0" fmla="*/ 352 w 352"/>
                <a:gd name="T1" fmla="*/ 474 h 474"/>
                <a:gd name="T2" fmla="*/ 352 w 352"/>
                <a:gd name="T3" fmla="*/ 417 h 474"/>
                <a:gd name="T4" fmla="*/ 61 w 352"/>
                <a:gd name="T5" fmla="*/ 417 h 474"/>
                <a:gd name="T6" fmla="*/ 61 w 352"/>
                <a:gd name="T7" fmla="*/ 256 h 474"/>
                <a:gd name="T8" fmla="*/ 324 w 352"/>
                <a:gd name="T9" fmla="*/ 256 h 474"/>
                <a:gd name="T10" fmla="*/ 324 w 352"/>
                <a:gd name="T11" fmla="*/ 201 h 474"/>
                <a:gd name="T12" fmla="*/ 61 w 352"/>
                <a:gd name="T13" fmla="*/ 201 h 474"/>
                <a:gd name="T14" fmla="*/ 61 w 352"/>
                <a:gd name="T15" fmla="*/ 55 h 474"/>
                <a:gd name="T16" fmla="*/ 340 w 352"/>
                <a:gd name="T17" fmla="*/ 55 h 474"/>
                <a:gd name="T18" fmla="*/ 340 w 352"/>
                <a:gd name="T19" fmla="*/ 0 h 474"/>
                <a:gd name="T20" fmla="*/ 0 w 352"/>
                <a:gd name="T21" fmla="*/ 0 h 474"/>
                <a:gd name="T22" fmla="*/ 0 w 352"/>
                <a:gd name="T23" fmla="*/ 474 h 474"/>
                <a:gd name="T24" fmla="*/ 352 w 352"/>
                <a:gd name="T25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2" h="474">
                  <a:moveTo>
                    <a:pt x="352" y="474"/>
                  </a:moveTo>
                  <a:lnTo>
                    <a:pt x="352" y="417"/>
                  </a:lnTo>
                  <a:lnTo>
                    <a:pt x="61" y="417"/>
                  </a:lnTo>
                  <a:lnTo>
                    <a:pt x="61" y="256"/>
                  </a:lnTo>
                  <a:lnTo>
                    <a:pt x="324" y="256"/>
                  </a:lnTo>
                  <a:lnTo>
                    <a:pt x="324" y="201"/>
                  </a:lnTo>
                  <a:lnTo>
                    <a:pt x="61" y="201"/>
                  </a:lnTo>
                  <a:lnTo>
                    <a:pt x="61" y="55"/>
                  </a:lnTo>
                  <a:lnTo>
                    <a:pt x="340" y="55"/>
                  </a:lnTo>
                  <a:lnTo>
                    <a:pt x="340" y="0"/>
                  </a:lnTo>
                  <a:lnTo>
                    <a:pt x="0" y="0"/>
                  </a:lnTo>
                  <a:lnTo>
                    <a:pt x="0" y="474"/>
                  </a:lnTo>
                  <a:lnTo>
                    <a:pt x="352" y="4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14" name="Freeform 74"/>
            <p:cNvSpPr>
              <a:spLocks noEditPoints="1"/>
            </p:cNvSpPr>
            <p:nvPr userDrawn="1"/>
          </p:nvSpPr>
          <p:spPr bwMode="black">
            <a:xfrm>
              <a:off x="6603" y="57"/>
              <a:ext cx="393" cy="474"/>
            </a:xfrm>
            <a:custGeom>
              <a:avLst/>
              <a:gdLst>
                <a:gd name="T0" fmla="*/ 72 w 166"/>
                <a:gd name="T1" fmla="*/ 200 h 200"/>
                <a:gd name="T2" fmla="*/ 105 w 166"/>
                <a:gd name="T3" fmla="*/ 197 h 200"/>
                <a:gd name="T4" fmla="*/ 128 w 166"/>
                <a:gd name="T5" fmla="*/ 187 h 200"/>
                <a:gd name="T6" fmla="*/ 147 w 166"/>
                <a:gd name="T7" fmla="*/ 168 h 200"/>
                <a:gd name="T8" fmla="*/ 160 w 166"/>
                <a:gd name="T9" fmla="*/ 139 h 200"/>
                <a:gd name="T10" fmla="*/ 166 w 166"/>
                <a:gd name="T11" fmla="*/ 99 h 200"/>
                <a:gd name="T12" fmla="*/ 158 w 166"/>
                <a:gd name="T13" fmla="*/ 51 h 200"/>
                <a:gd name="T14" fmla="*/ 134 w 166"/>
                <a:gd name="T15" fmla="*/ 17 h 200"/>
                <a:gd name="T16" fmla="*/ 105 w 166"/>
                <a:gd name="T17" fmla="*/ 3 h 200"/>
                <a:gd name="T18" fmla="*/ 69 w 166"/>
                <a:gd name="T19" fmla="*/ 0 h 200"/>
                <a:gd name="T20" fmla="*/ 0 w 166"/>
                <a:gd name="T21" fmla="*/ 0 h 200"/>
                <a:gd name="T22" fmla="*/ 0 w 166"/>
                <a:gd name="T23" fmla="*/ 200 h 200"/>
                <a:gd name="T24" fmla="*/ 72 w 166"/>
                <a:gd name="T25" fmla="*/ 200 h 200"/>
                <a:gd name="T26" fmla="*/ 27 w 166"/>
                <a:gd name="T27" fmla="*/ 23 h 200"/>
                <a:gd name="T28" fmla="*/ 69 w 166"/>
                <a:gd name="T29" fmla="*/ 23 h 200"/>
                <a:gd name="T30" fmla="*/ 103 w 166"/>
                <a:gd name="T31" fmla="*/ 28 h 200"/>
                <a:gd name="T32" fmla="*/ 128 w 166"/>
                <a:gd name="T33" fmla="*/ 50 h 200"/>
                <a:gd name="T34" fmla="*/ 138 w 166"/>
                <a:gd name="T35" fmla="*/ 98 h 200"/>
                <a:gd name="T36" fmla="*/ 133 w 166"/>
                <a:gd name="T37" fmla="*/ 137 h 200"/>
                <a:gd name="T38" fmla="*/ 118 w 166"/>
                <a:gd name="T39" fmla="*/ 162 h 200"/>
                <a:gd name="T40" fmla="*/ 100 w 166"/>
                <a:gd name="T41" fmla="*/ 173 h 200"/>
                <a:gd name="T42" fmla="*/ 69 w 166"/>
                <a:gd name="T43" fmla="*/ 176 h 200"/>
                <a:gd name="T44" fmla="*/ 27 w 166"/>
                <a:gd name="T45" fmla="*/ 176 h 200"/>
                <a:gd name="T46" fmla="*/ 27 w 166"/>
                <a:gd name="T47" fmla="*/ 23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6" h="200">
                  <a:moveTo>
                    <a:pt x="72" y="200"/>
                  </a:moveTo>
                  <a:cubicBezTo>
                    <a:pt x="85" y="200"/>
                    <a:pt x="95" y="199"/>
                    <a:pt x="105" y="197"/>
                  </a:cubicBezTo>
                  <a:cubicBezTo>
                    <a:pt x="114" y="194"/>
                    <a:pt x="122" y="191"/>
                    <a:pt x="128" y="187"/>
                  </a:cubicBezTo>
                  <a:cubicBezTo>
                    <a:pt x="135" y="182"/>
                    <a:pt x="141" y="176"/>
                    <a:pt x="147" y="168"/>
                  </a:cubicBezTo>
                  <a:cubicBezTo>
                    <a:pt x="152" y="161"/>
                    <a:pt x="157" y="151"/>
                    <a:pt x="160" y="139"/>
                  </a:cubicBezTo>
                  <a:cubicBezTo>
                    <a:pt x="164" y="128"/>
                    <a:pt x="166" y="114"/>
                    <a:pt x="166" y="99"/>
                  </a:cubicBezTo>
                  <a:cubicBezTo>
                    <a:pt x="166" y="81"/>
                    <a:pt x="163" y="65"/>
                    <a:pt x="158" y="51"/>
                  </a:cubicBezTo>
                  <a:cubicBezTo>
                    <a:pt x="153" y="37"/>
                    <a:pt x="145" y="26"/>
                    <a:pt x="134" y="17"/>
                  </a:cubicBezTo>
                  <a:cubicBezTo>
                    <a:pt x="126" y="10"/>
                    <a:pt x="116" y="5"/>
                    <a:pt x="105" y="3"/>
                  </a:cubicBezTo>
                  <a:cubicBezTo>
                    <a:pt x="97" y="1"/>
                    <a:pt x="85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0"/>
                    <a:pt x="0" y="200"/>
                    <a:pt x="0" y="200"/>
                  </a:cubicBezTo>
                  <a:lnTo>
                    <a:pt x="72" y="200"/>
                  </a:lnTo>
                  <a:close/>
                  <a:moveTo>
                    <a:pt x="27" y="23"/>
                  </a:moveTo>
                  <a:cubicBezTo>
                    <a:pt x="69" y="23"/>
                    <a:pt x="69" y="23"/>
                    <a:pt x="69" y="23"/>
                  </a:cubicBezTo>
                  <a:cubicBezTo>
                    <a:pt x="84" y="23"/>
                    <a:pt x="96" y="25"/>
                    <a:pt x="103" y="28"/>
                  </a:cubicBezTo>
                  <a:cubicBezTo>
                    <a:pt x="113" y="31"/>
                    <a:pt x="121" y="39"/>
                    <a:pt x="128" y="50"/>
                  </a:cubicBezTo>
                  <a:cubicBezTo>
                    <a:pt x="135" y="61"/>
                    <a:pt x="138" y="78"/>
                    <a:pt x="138" y="98"/>
                  </a:cubicBezTo>
                  <a:cubicBezTo>
                    <a:pt x="138" y="114"/>
                    <a:pt x="137" y="126"/>
                    <a:pt x="133" y="137"/>
                  </a:cubicBezTo>
                  <a:cubicBezTo>
                    <a:pt x="130" y="148"/>
                    <a:pt x="125" y="156"/>
                    <a:pt x="118" y="162"/>
                  </a:cubicBezTo>
                  <a:cubicBezTo>
                    <a:pt x="114" y="167"/>
                    <a:pt x="108" y="170"/>
                    <a:pt x="100" y="173"/>
                  </a:cubicBezTo>
                  <a:cubicBezTo>
                    <a:pt x="93" y="175"/>
                    <a:pt x="83" y="176"/>
                    <a:pt x="69" y="176"/>
                  </a:cubicBezTo>
                  <a:cubicBezTo>
                    <a:pt x="27" y="176"/>
                    <a:pt x="27" y="176"/>
                    <a:pt x="27" y="176"/>
                  </a:cubicBezTo>
                  <a:lnTo>
                    <a:pt x="27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15" name="Freeform 75"/>
            <p:cNvSpPr>
              <a:spLocks noEditPoints="1"/>
            </p:cNvSpPr>
            <p:nvPr userDrawn="1"/>
          </p:nvSpPr>
          <p:spPr bwMode="black">
            <a:xfrm>
              <a:off x="7001" y="57"/>
              <a:ext cx="442" cy="474"/>
            </a:xfrm>
            <a:custGeom>
              <a:avLst/>
              <a:gdLst>
                <a:gd name="T0" fmla="*/ 28 w 187"/>
                <a:gd name="T1" fmla="*/ 200 h 200"/>
                <a:gd name="T2" fmla="*/ 50 w 187"/>
                <a:gd name="T3" fmla="*/ 139 h 200"/>
                <a:gd name="T4" fmla="*/ 134 w 187"/>
                <a:gd name="T5" fmla="*/ 139 h 200"/>
                <a:gd name="T6" fmla="*/ 157 w 187"/>
                <a:gd name="T7" fmla="*/ 200 h 200"/>
                <a:gd name="T8" fmla="*/ 187 w 187"/>
                <a:gd name="T9" fmla="*/ 200 h 200"/>
                <a:gd name="T10" fmla="*/ 105 w 187"/>
                <a:gd name="T11" fmla="*/ 0 h 200"/>
                <a:gd name="T12" fmla="*/ 77 w 187"/>
                <a:gd name="T13" fmla="*/ 0 h 200"/>
                <a:gd name="T14" fmla="*/ 0 w 187"/>
                <a:gd name="T15" fmla="*/ 200 h 200"/>
                <a:gd name="T16" fmla="*/ 28 w 187"/>
                <a:gd name="T17" fmla="*/ 200 h 200"/>
                <a:gd name="T18" fmla="*/ 80 w 187"/>
                <a:gd name="T19" fmla="*/ 59 h 200"/>
                <a:gd name="T20" fmla="*/ 90 w 187"/>
                <a:gd name="T21" fmla="*/ 21 h 200"/>
                <a:gd name="T22" fmla="*/ 105 w 187"/>
                <a:gd name="T23" fmla="*/ 62 h 200"/>
                <a:gd name="T24" fmla="*/ 125 w 187"/>
                <a:gd name="T25" fmla="*/ 118 h 200"/>
                <a:gd name="T26" fmla="*/ 58 w 187"/>
                <a:gd name="T27" fmla="*/ 118 h 200"/>
                <a:gd name="T28" fmla="*/ 80 w 187"/>
                <a:gd name="T29" fmla="*/ 5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200">
                  <a:moveTo>
                    <a:pt x="28" y="200"/>
                  </a:moveTo>
                  <a:cubicBezTo>
                    <a:pt x="50" y="139"/>
                    <a:pt x="50" y="139"/>
                    <a:pt x="50" y="139"/>
                  </a:cubicBezTo>
                  <a:cubicBezTo>
                    <a:pt x="134" y="139"/>
                    <a:pt x="134" y="139"/>
                    <a:pt x="134" y="139"/>
                  </a:cubicBezTo>
                  <a:cubicBezTo>
                    <a:pt x="157" y="200"/>
                    <a:pt x="157" y="200"/>
                    <a:pt x="157" y="200"/>
                  </a:cubicBezTo>
                  <a:cubicBezTo>
                    <a:pt x="187" y="200"/>
                    <a:pt x="187" y="200"/>
                    <a:pt x="187" y="20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0" y="200"/>
                    <a:pt x="0" y="200"/>
                    <a:pt x="0" y="200"/>
                  </a:cubicBezTo>
                  <a:lnTo>
                    <a:pt x="28" y="200"/>
                  </a:lnTo>
                  <a:close/>
                  <a:moveTo>
                    <a:pt x="80" y="59"/>
                  </a:moveTo>
                  <a:cubicBezTo>
                    <a:pt x="84" y="46"/>
                    <a:pt x="88" y="34"/>
                    <a:pt x="90" y="21"/>
                  </a:cubicBezTo>
                  <a:cubicBezTo>
                    <a:pt x="93" y="32"/>
                    <a:pt x="98" y="46"/>
                    <a:pt x="105" y="62"/>
                  </a:cubicBezTo>
                  <a:cubicBezTo>
                    <a:pt x="125" y="118"/>
                    <a:pt x="125" y="118"/>
                    <a:pt x="125" y="118"/>
                  </a:cubicBezTo>
                  <a:cubicBezTo>
                    <a:pt x="58" y="118"/>
                    <a:pt x="58" y="118"/>
                    <a:pt x="58" y="118"/>
                  </a:cubicBezTo>
                  <a:lnTo>
                    <a:pt x="80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16" name="Freeform 76"/>
            <p:cNvSpPr/>
            <p:nvPr userDrawn="1"/>
          </p:nvSpPr>
          <p:spPr bwMode="black">
            <a:xfrm>
              <a:off x="7485" y="57"/>
              <a:ext cx="374" cy="474"/>
            </a:xfrm>
            <a:custGeom>
              <a:avLst/>
              <a:gdLst>
                <a:gd name="T0" fmla="*/ 62 w 374"/>
                <a:gd name="T1" fmla="*/ 474 h 474"/>
                <a:gd name="T2" fmla="*/ 62 w 374"/>
                <a:gd name="T3" fmla="*/ 102 h 474"/>
                <a:gd name="T4" fmla="*/ 310 w 374"/>
                <a:gd name="T5" fmla="*/ 474 h 474"/>
                <a:gd name="T6" fmla="*/ 374 w 374"/>
                <a:gd name="T7" fmla="*/ 474 h 474"/>
                <a:gd name="T8" fmla="*/ 374 w 374"/>
                <a:gd name="T9" fmla="*/ 0 h 474"/>
                <a:gd name="T10" fmla="*/ 315 w 374"/>
                <a:gd name="T11" fmla="*/ 0 h 474"/>
                <a:gd name="T12" fmla="*/ 315 w 374"/>
                <a:gd name="T13" fmla="*/ 372 h 474"/>
                <a:gd name="T14" fmla="*/ 64 w 374"/>
                <a:gd name="T15" fmla="*/ 0 h 474"/>
                <a:gd name="T16" fmla="*/ 0 w 374"/>
                <a:gd name="T17" fmla="*/ 0 h 474"/>
                <a:gd name="T18" fmla="*/ 0 w 374"/>
                <a:gd name="T19" fmla="*/ 474 h 474"/>
                <a:gd name="T20" fmla="*/ 62 w 374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4" h="474">
                  <a:moveTo>
                    <a:pt x="62" y="474"/>
                  </a:moveTo>
                  <a:lnTo>
                    <a:pt x="62" y="102"/>
                  </a:lnTo>
                  <a:lnTo>
                    <a:pt x="310" y="474"/>
                  </a:lnTo>
                  <a:lnTo>
                    <a:pt x="374" y="474"/>
                  </a:lnTo>
                  <a:lnTo>
                    <a:pt x="374" y="0"/>
                  </a:lnTo>
                  <a:lnTo>
                    <a:pt x="315" y="0"/>
                  </a:lnTo>
                  <a:lnTo>
                    <a:pt x="315" y="372"/>
                  </a:lnTo>
                  <a:lnTo>
                    <a:pt x="64" y="0"/>
                  </a:lnTo>
                  <a:lnTo>
                    <a:pt x="0" y="0"/>
                  </a:lnTo>
                  <a:lnTo>
                    <a:pt x="0" y="474"/>
                  </a:lnTo>
                  <a:lnTo>
                    <a:pt x="62" y="4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17" name="Freeform 77"/>
            <p:cNvSpPr/>
            <p:nvPr userDrawn="1"/>
          </p:nvSpPr>
          <p:spPr bwMode="black">
            <a:xfrm>
              <a:off x="7941" y="57"/>
              <a:ext cx="393" cy="474"/>
            </a:xfrm>
            <a:custGeom>
              <a:avLst/>
              <a:gdLst>
                <a:gd name="T0" fmla="*/ 64 w 393"/>
                <a:gd name="T1" fmla="*/ 474 h 474"/>
                <a:gd name="T2" fmla="*/ 64 w 393"/>
                <a:gd name="T3" fmla="*/ 310 h 474"/>
                <a:gd name="T4" fmla="*/ 140 w 393"/>
                <a:gd name="T5" fmla="*/ 235 h 474"/>
                <a:gd name="T6" fmla="*/ 310 w 393"/>
                <a:gd name="T7" fmla="*/ 474 h 474"/>
                <a:gd name="T8" fmla="*/ 393 w 393"/>
                <a:gd name="T9" fmla="*/ 474 h 474"/>
                <a:gd name="T10" fmla="*/ 185 w 393"/>
                <a:gd name="T11" fmla="*/ 192 h 474"/>
                <a:gd name="T12" fmla="*/ 383 w 393"/>
                <a:gd name="T13" fmla="*/ 0 h 474"/>
                <a:gd name="T14" fmla="*/ 298 w 393"/>
                <a:gd name="T15" fmla="*/ 0 h 474"/>
                <a:gd name="T16" fmla="*/ 64 w 393"/>
                <a:gd name="T17" fmla="*/ 235 h 474"/>
                <a:gd name="T18" fmla="*/ 64 w 393"/>
                <a:gd name="T19" fmla="*/ 0 h 474"/>
                <a:gd name="T20" fmla="*/ 0 w 393"/>
                <a:gd name="T21" fmla="*/ 0 h 474"/>
                <a:gd name="T22" fmla="*/ 0 w 393"/>
                <a:gd name="T23" fmla="*/ 474 h 474"/>
                <a:gd name="T24" fmla="*/ 64 w 393"/>
                <a:gd name="T25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3" h="474">
                  <a:moveTo>
                    <a:pt x="64" y="474"/>
                  </a:moveTo>
                  <a:lnTo>
                    <a:pt x="64" y="310"/>
                  </a:lnTo>
                  <a:lnTo>
                    <a:pt x="140" y="235"/>
                  </a:lnTo>
                  <a:lnTo>
                    <a:pt x="310" y="474"/>
                  </a:lnTo>
                  <a:lnTo>
                    <a:pt x="393" y="474"/>
                  </a:lnTo>
                  <a:lnTo>
                    <a:pt x="185" y="192"/>
                  </a:lnTo>
                  <a:lnTo>
                    <a:pt x="383" y="0"/>
                  </a:lnTo>
                  <a:lnTo>
                    <a:pt x="298" y="0"/>
                  </a:lnTo>
                  <a:lnTo>
                    <a:pt x="64" y="235"/>
                  </a:lnTo>
                  <a:lnTo>
                    <a:pt x="64" y="0"/>
                  </a:lnTo>
                  <a:lnTo>
                    <a:pt x="0" y="0"/>
                  </a:lnTo>
                  <a:lnTo>
                    <a:pt x="0" y="474"/>
                  </a:lnTo>
                  <a:lnTo>
                    <a:pt x="64" y="4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18" name="Freeform 78"/>
            <p:cNvSpPr/>
            <p:nvPr userDrawn="1"/>
          </p:nvSpPr>
          <p:spPr bwMode="black">
            <a:xfrm>
              <a:off x="8343" y="57"/>
              <a:ext cx="376" cy="474"/>
            </a:xfrm>
            <a:custGeom>
              <a:avLst/>
              <a:gdLst>
                <a:gd name="T0" fmla="*/ 218 w 376"/>
                <a:gd name="T1" fmla="*/ 474 h 474"/>
                <a:gd name="T2" fmla="*/ 218 w 376"/>
                <a:gd name="T3" fmla="*/ 55 h 474"/>
                <a:gd name="T4" fmla="*/ 376 w 376"/>
                <a:gd name="T5" fmla="*/ 55 h 474"/>
                <a:gd name="T6" fmla="*/ 376 w 376"/>
                <a:gd name="T7" fmla="*/ 0 h 474"/>
                <a:gd name="T8" fmla="*/ 0 w 376"/>
                <a:gd name="T9" fmla="*/ 0 h 474"/>
                <a:gd name="T10" fmla="*/ 0 w 376"/>
                <a:gd name="T11" fmla="*/ 55 h 474"/>
                <a:gd name="T12" fmla="*/ 156 w 376"/>
                <a:gd name="T13" fmla="*/ 55 h 474"/>
                <a:gd name="T14" fmla="*/ 156 w 376"/>
                <a:gd name="T15" fmla="*/ 474 h 474"/>
                <a:gd name="T16" fmla="*/ 218 w 376"/>
                <a:gd name="T17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6" h="474">
                  <a:moveTo>
                    <a:pt x="218" y="474"/>
                  </a:moveTo>
                  <a:lnTo>
                    <a:pt x="218" y="55"/>
                  </a:lnTo>
                  <a:lnTo>
                    <a:pt x="376" y="55"/>
                  </a:lnTo>
                  <a:lnTo>
                    <a:pt x="376" y="0"/>
                  </a:lnTo>
                  <a:lnTo>
                    <a:pt x="0" y="0"/>
                  </a:lnTo>
                  <a:lnTo>
                    <a:pt x="0" y="55"/>
                  </a:lnTo>
                  <a:lnTo>
                    <a:pt x="156" y="55"/>
                  </a:lnTo>
                  <a:lnTo>
                    <a:pt x="156" y="474"/>
                  </a:lnTo>
                  <a:lnTo>
                    <a:pt x="218" y="4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19" name="Freeform 79"/>
            <p:cNvSpPr/>
            <p:nvPr userDrawn="1"/>
          </p:nvSpPr>
          <p:spPr bwMode="black">
            <a:xfrm>
              <a:off x="7041" y="1025"/>
              <a:ext cx="376" cy="476"/>
            </a:xfrm>
            <a:custGeom>
              <a:avLst/>
              <a:gdLst>
                <a:gd name="T0" fmla="*/ 220 w 376"/>
                <a:gd name="T1" fmla="*/ 476 h 476"/>
                <a:gd name="T2" fmla="*/ 220 w 376"/>
                <a:gd name="T3" fmla="*/ 57 h 476"/>
                <a:gd name="T4" fmla="*/ 376 w 376"/>
                <a:gd name="T5" fmla="*/ 57 h 476"/>
                <a:gd name="T6" fmla="*/ 376 w 376"/>
                <a:gd name="T7" fmla="*/ 0 h 476"/>
                <a:gd name="T8" fmla="*/ 0 w 376"/>
                <a:gd name="T9" fmla="*/ 0 h 476"/>
                <a:gd name="T10" fmla="*/ 0 w 376"/>
                <a:gd name="T11" fmla="*/ 57 h 476"/>
                <a:gd name="T12" fmla="*/ 156 w 376"/>
                <a:gd name="T13" fmla="*/ 57 h 476"/>
                <a:gd name="T14" fmla="*/ 156 w 376"/>
                <a:gd name="T15" fmla="*/ 476 h 476"/>
                <a:gd name="T16" fmla="*/ 220 w 376"/>
                <a:gd name="T17" fmla="*/ 47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6" h="476">
                  <a:moveTo>
                    <a:pt x="220" y="476"/>
                  </a:moveTo>
                  <a:lnTo>
                    <a:pt x="220" y="57"/>
                  </a:lnTo>
                  <a:lnTo>
                    <a:pt x="376" y="57"/>
                  </a:lnTo>
                  <a:lnTo>
                    <a:pt x="376" y="0"/>
                  </a:lnTo>
                  <a:lnTo>
                    <a:pt x="0" y="0"/>
                  </a:lnTo>
                  <a:lnTo>
                    <a:pt x="0" y="57"/>
                  </a:lnTo>
                  <a:lnTo>
                    <a:pt x="156" y="57"/>
                  </a:lnTo>
                  <a:lnTo>
                    <a:pt x="156" y="476"/>
                  </a:lnTo>
                  <a:lnTo>
                    <a:pt x="220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20" name="Freeform 80"/>
            <p:cNvSpPr>
              <a:spLocks noEditPoints="1"/>
            </p:cNvSpPr>
            <p:nvPr userDrawn="1"/>
          </p:nvSpPr>
          <p:spPr bwMode="black">
            <a:xfrm>
              <a:off x="7372" y="1025"/>
              <a:ext cx="444" cy="476"/>
            </a:xfrm>
            <a:custGeom>
              <a:avLst/>
              <a:gdLst>
                <a:gd name="T0" fmla="*/ 29 w 188"/>
                <a:gd name="T1" fmla="*/ 201 h 201"/>
                <a:gd name="T2" fmla="*/ 51 w 188"/>
                <a:gd name="T3" fmla="*/ 140 h 201"/>
                <a:gd name="T4" fmla="*/ 134 w 188"/>
                <a:gd name="T5" fmla="*/ 140 h 201"/>
                <a:gd name="T6" fmla="*/ 158 w 188"/>
                <a:gd name="T7" fmla="*/ 201 h 201"/>
                <a:gd name="T8" fmla="*/ 188 w 188"/>
                <a:gd name="T9" fmla="*/ 201 h 201"/>
                <a:gd name="T10" fmla="*/ 106 w 188"/>
                <a:gd name="T11" fmla="*/ 0 h 201"/>
                <a:gd name="T12" fmla="*/ 77 w 188"/>
                <a:gd name="T13" fmla="*/ 0 h 201"/>
                <a:gd name="T14" fmla="*/ 0 w 188"/>
                <a:gd name="T15" fmla="*/ 201 h 201"/>
                <a:gd name="T16" fmla="*/ 29 w 188"/>
                <a:gd name="T17" fmla="*/ 201 h 201"/>
                <a:gd name="T18" fmla="*/ 80 w 188"/>
                <a:gd name="T19" fmla="*/ 60 h 201"/>
                <a:gd name="T20" fmla="*/ 91 w 188"/>
                <a:gd name="T21" fmla="*/ 21 h 201"/>
                <a:gd name="T22" fmla="*/ 105 w 188"/>
                <a:gd name="T23" fmla="*/ 63 h 201"/>
                <a:gd name="T24" fmla="*/ 126 w 188"/>
                <a:gd name="T25" fmla="*/ 118 h 201"/>
                <a:gd name="T26" fmla="*/ 58 w 188"/>
                <a:gd name="T27" fmla="*/ 118 h 201"/>
                <a:gd name="T28" fmla="*/ 80 w 188"/>
                <a:gd name="T29" fmla="*/ 6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8" h="201">
                  <a:moveTo>
                    <a:pt x="29" y="201"/>
                  </a:moveTo>
                  <a:cubicBezTo>
                    <a:pt x="51" y="140"/>
                    <a:pt x="51" y="140"/>
                    <a:pt x="51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58" y="201"/>
                    <a:pt x="158" y="201"/>
                    <a:pt x="158" y="201"/>
                  </a:cubicBezTo>
                  <a:cubicBezTo>
                    <a:pt x="188" y="201"/>
                    <a:pt x="188" y="201"/>
                    <a:pt x="188" y="201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0" y="201"/>
                    <a:pt x="0" y="201"/>
                    <a:pt x="0" y="201"/>
                  </a:cubicBezTo>
                  <a:lnTo>
                    <a:pt x="29" y="201"/>
                  </a:lnTo>
                  <a:close/>
                  <a:moveTo>
                    <a:pt x="80" y="60"/>
                  </a:moveTo>
                  <a:cubicBezTo>
                    <a:pt x="85" y="47"/>
                    <a:pt x="88" y="34"/>
                    <a:pt x="91" y="21"/>
                  </a:cubicBezTo>
                  <a:cubicBezTo>
                    <a:pt x="94" y="32"/>
                    <a:pt x="99" y="46"/>
                    <a:pt x="105" y="63"/>
                  </a:cubicBezTo>
                  <a:cubicBezTo>
                    <a:pt x="126" y="118"/>
                    <a:pt x="126" y="118"/>
                    <a:pt x="126" y="118"/>
                  </a:cubicBezTo>
                  <a:cubicBezTo>
                    <a:pt x="58" y="118"/>
                    <a:pt x="58" y="118"/>
                    <a:pt x="58" y="118"/>
                  </a:cubicBezTo>
                  <a:lnTo>
                    <a:pt x="80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21" name="Freeform 81"/>
            <p:cNvSpPr/>
            <p:nvPr userDrawn="1"/>
          </p:nvSpPr>
          <p:spPr bwMode="black">
            <a:xfrm>
              <a:off x="7856" y="1025"/>
              <a:ext cx="393" cy="476"/>
            </a:xfrm>
            <a:custGeom>
              <a:avLst/>
              <a:gdLst>
                <a:gd name="T0" fmla="*/ 64 w 393"/>
                <a:gd name="T1" fmla="*/ 476 h 476"/>
                <a:gd name="T2" fmla="*/ 64 w 393"/>
                <a:gd name="T3" fmla="*/ 310 h 476"/>
                <a:gd name="T4" fmla="*/ 140 w 393"/>
                <a:gd name="T5" fmla="*/ 235 h 476"/>
                <a:gd name="T6" fmla="*/ 310 w 393"/>
                <a:gd name="T7" fmla="*/ 476 h 476"/>
                <a:gd name="T8" fmla="*/ 393 w 393"/>
                <a:gd name="T9" fmla="*/ 476 h 476"/>
                <a:gd name="T10" fmla="*/ 185 w 393"/>
                <a:gd name="T11" fmla="*/ 194 h 476"/>
                <a:gd name="T12" fmla="*/ 383 w 393"/>
                <a:gd name="T13" fmla="*/ 0 h 476"/>
                <a:gd name="T14" fmla="*/ 298 w 393"/>
                <a:gd name="T15" fmla="*/ 0 h 476"/>
                <a:gd name="T16" fmla="*/ 64 w 393"/>
                <a:gd name="T17" fmla="*/ 237 h 476"/>
                <a:gd name="T18" fmla="*/ 64 w 393"/>
                <a:gd name="T19" fmla="*/ 0 h 476"/>
                <a:gd name="T20" fmla="*/ 0 w 393"/>
                <a:gd name="T21" fmla="*/ 0 h 476"/>
                <a:gd name="T22" fmla="*/ 0 w 393"/>
                <a:gd name="T23" fmla="*/ 476 h 476"/>
                <a:gd name="T24" fmla="*/ 64 w 393"/>
                <a:gd name="T25" fmla="*/ 47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3" h="476">
                  <a:moveTo>
                    <a:pt x="64" y="476"/>
                  </a:moveTo>
                  <a:lnTo>
                    <a:pt x="64" y="310"/>
                  </a:lnTo>
                  <a:lnTo>
                    <a:pt x="140" y="235"/>
                  </a:lnTo>
                  <a:lnTo>
                    <a:pt x="310" y="476"/>
                  </a:lnTo>
                  <a:lnTo>
                    <a:pt x="393" y="476"/>
                  </a:lnTo>
                  <a:lnTo>
                    <a:pt x="185" y="194"/>
                  </a:lnTo>
                  <a:lnTo>
                    <a:pt x="383" y="0"/>
                  </a:lnTo>
                  <a:lnTo>
                    <a:pt x="298" y="0"/>
                  </a:lnTo>
                  <a:lnTo>
                    <a:pt x="64" y="237"/>
                  </a:lnTo>
                  <a:lnTo>
                    <a:pt x="64" y="0"/>
                  </a:lnTo>
                  <a:lnTo>
                    <a:pt x="0" y="0"/>
                  </a:lnTo>
                  <a:lnTo>
                    <a:pt x="0" y="476"/>
                  </a:lnTo>
                  <a:lnTo>
                    <a:pt x="64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22" name="Freeform 82"/>
            <p:cNvSpPr/>
            <p:nvPr userDrawn="1"/>
          </p:nvSpPr>
          <p:spPr bwMode="black">
            <a:xfrm>
              <a:off x="8291" y="1025"/>
              <a:ext cx="390" cy="476"/>
            </a:xfrm>
            <a:custGeom>
              <a:avLst/>
              <a:gdLst>
                <a:gd name="T0" fmla="*/ 62 w 390"/>
                <a:gd name="T1" fmla="*/ 476 h 476"/>
                <a:gd name="T2" fmla="*/ 62 w 390"/>
                <a:gd name="T3" fmla="*/ 310 h 476"/>
                <a:gd name="T4" fmla="*/ 140 w 390"/>
                <a:gd name="T5" fmla="*/ 235 h 476"/>
                <a:gd name="T6" fmla="*/ 308 w 390"/>
                <a:gd name="T7" fmla="*/ 476 h 476"/>
                <a:gd name="T8" fmla="*/ 390 w 390"/>
                <a:gd name="T9" fmla="*/ 476 h 476"/>
                <a:gd name="T10" fmla="*/ 185 w 390"/>
                <a:gd name="T11" fmla="*/ 194 h 476"/>
                <a:gd name="T12" fmla="*/ 383 w 390"/>
                <a:gd name="T13" fmla="*/ 0 h 476"/>
                <a:gd name="T14" fmla="*/ 298 w 390"/>
                <a:gd name="T15" fmla="*/ 0 h 476"/>
                <a:gd name="T16" fmla="*/ 62 w 390"/>
                <a:gd name="T17" fmla="*/ 237 h 476"/>
                <a:gd name="T18" fmla="*/ 62 w 390"/>
                <a:gd name="T19" fmla="*/ 0 h 476"/>
                <a:gd name="T20" fmla="*/ 0 w 390"/>
                <a:gd name="T21" fmla="*/ 0 h 476"/>
                <a:gd name="T22" fmla="*/ 0 w 390"/>
                <a:gd name="T23" fmla="*/ 476 h 476"/>
                <a:gd name="T24" fmla="*/ 62 w 390"/>
                <a:gd name="T25" fmla="*/ 47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0" h="476">
                  <a:moveTo>
                    <a:pt x="62" y="476"/>
                  </a:moveTo>
                  <a:lnTo>
                    <a:pt x="62" y="310"/>
                  </a:lnTo>
                  <a:lnTo>
                    <a:pt x="140" y="235"/>
                  </a:lnTo>
                  <a:lnTo>
                    <a:pt x="308" y="476"/>
                  </a:lnTo>
                  <a:lnTo>
                    <a:pt x="390" y="476"/>
                  </a:lnTo>
                  <a:lnTo>
                    <a:pt x="185" y="194"/>
                  </a:lnTo>
                  <a:lnTo>
                    <a:pt x="383" y="0"/>
                  </a:lnTo>
                  <a:lnTo>
                    <a:pt x="298" y="0"/>
                  </a:lnTo>
                  <a:lnTo>
                    <a:pt x="62" y="237"/>
                  </a:lnTo>
                  <a:lnTo>
                    <a:pt x="62" y="0"/>
                  </a:lnTo>
                  <a:lnTo>
                    <a:pt x="0" y="0"/>
                  </a:lnTo>
                  <a:lnTo>
                    <a:pt x="0" y="476"/>
                  </a:lnTo>
                  <a:lnTo>
                    <a:pt x="6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23" name="Freeform 83"/>
            <p:cNvSpPr>
              <a:spLocks noEditPoints="1"/>
            </p:cNvSpPr>
            <p:nvPr userDrawn="1"/>
          </p:nvSpPr>
          <p:spPr bwMode="black">
            <a:xfrm>
              <a:off x="3053" y="67"/>
              <a:ext cx="392" cy="473"/>
            </a:xfrm>
            <a:custGeom>
              <a:avLst/>
              <a:gdLst>
                <a:gd name="T0" fmla="*/ 72 w 166"/>
                <a:gd name="T1" fmla="*/ 200 h 200"/>
                <a:gd name="T2" fmla="*/ 105 w 166"/>
                <a:gd name="T3" fmla="*/ 197 h 200"/>
                <a:gd name="T4" fmla="*/ 128 w 166"/>
                <a:gd name="T5" fmla="*/ 187 h 200"/>
                <a:gd name="T6" fmla="*/ 147 w 166"/>
                <a:gd name="T7" fmla="*/ 169 h 200"/>
                <a:gd name="T8" fmla="*/ 160 w 166"/>
                <a:gd name="T9" fmla="*/ 140 h 200"/>
                <a:gd name="T10" fmla="*/ 166 w 166"/>
                <a:gd name="T11" fmla="*/ 99 h 200"/>
                <a:gd name="T12" fmla="*/ 158 w 166"/>
                <a:gd name="T13" fmla="*/ 52 h 200"/>
                <a:gd name="T14" fmla="*/ 134 w 166"/>
                <a:gd name="T15" fmla="*/ 17 h 200"/>
                <a:gd name="T16" fmla="*/ 105 w 166"/>
                <a:gd name="T17" fmla="*/ 3 h 200"/>
                <a:gd name="T18" fmla="*/ 69 w 166"/>
                <a:gd name="T19" fmla="*/ 0 h 200"/>
                <a:gd name="T20" fmla="*/ 0 w 166"/>
                <a:gd name="T21" fmla="*/ 0 h 200"/>
                <a:gd name="T22" fmla="*/ 0 w 166"/>
                <a:gd name="T23" fmla="*/ 200 h 200"/>
                <a:gd name="T24" fmla="*/ 72 w 166"/>
                <a:gd name="T25" fmla="*/ 200 h 200"/>
                <a:gd name="T26" fmla="*/ 27 w 166"/>
                <a:gd name="T27" fmla="*/ 24 h 200"/>
                <a:gd name="T28" fmla="*/ 69 w 166"/>
                <a:gd name="T29" fmla="*/ 24 h 200"/>
                <a:gd name="T30" fmla="*/ 103 w 166"/>
                <a:gd name="T31" fmla="*/ 28 h 200"/>
                <a:gd name="T32" fmla="*/ 128 w 166"/>
                <a:gd name="T33" fmla="*/ 51 h 200"/>
                <a:gd name="T34" fmla="*/ 138 w 166"/>
                <a:gd name="T35" fmla="*/ 99 h 200"/>
                <a:gd name="T36" fmla="*/ 133 w 166"/>
                <a:gd name="T37" fmla="*/ 137 h 200"/>
                <a:gd name="T38" fmla="*/ 118 w 166"/>
                <a:gd name="T39" fmla="*/ 163 h 200"/>
                <a:gd name="T40" fmla="*/ 100 w 166"/>
                <a:gd name="T41" fmla="*/ 173 h 200"/>
                <a:gd name="T42" fmla="*/ 69 w 166"/>
                <a:gd name="T43" fmla="*/ 177 h 200"/>
                <a:gd name="T44" fmla="*/ 27 w 166"/>
                <a:gd name="T45" fmla="*/ 177 h 200"/>
                <a:gd name="T46" fmla="*/ 27 w 166"/>
                <a:gd name="T47" fmla="*/ 2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6" h="200">
                  <a:moveTo>
                    <a:pt x="72" y="200"/>
                  </a:moveTo>
                  <a:cubicBezTo>
                    <a:pt x="84" y="200"/>
                    <a:pt x="95" y="199"/>
                    <a:pt x="105" y="197"/>
                  </a:cubicBezTo>
                  <a:cubicBezTo>
                    <a:pt x="114" y="195"/>
                    <a:pt x="122" y="191"/>
                    <a:pt x="128" y="187"/>
                  </a:cubicBezTo>
                  <a:cubicBezTo>
                    <a:pt x="135" y="183"/>
                    <a:pt x="141" y="177"/>
                    <a:pt x="147" y="169"/>
                  </a:cubicBezTo>
                  <a:cubicBezTo>
                    <a:pt x="152" y="161"/>
                    <a:pt x="157" y="151"/>
                    <a:pt x="160" y="140"/>
                  </a:cubicBezTo>
                  <a:cubicBezTo>
                    <a:pt x="164" y="128"/>
                    <a:pt x="166" y="114"/>
                    <a:pt x="166" y="99"/>
                  </a:cubicBezTo>
                  <a:cubicBezTo>
                    <a:pt x="166" y="81"/>
                    <a:pt x="163" y="66"/>
                    <a:pt x="158" y="52"/>
                  </a:cubicBezTo>
                  <a:cubicBezTo>
                    <a:pt x="153" y="38"/>
                    <a:pt x="145" y="26"/>
                    <a:pt x="134" y="17"/>
                  </a:cubicBezTo>
                  <a:cubicBezTo>
                    <a:pt x="126" y="11"/>
                    <a:pt x="116" y="6"/>
                    <a:pt x="105" y="3"/>
                  </a:cubicBezTo>
                  <a:cubicBezTo>
                    <a:pt x="97" y="1"/>
                    <a:pt x="85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0"/>
                    <a:pt x="0" y="200"/>
                    <a:pt x="0" y="200"/>
                  </a:cubicBezTo>
                  <a:lnTo>
                    <a:pt x="72" y="200"/>
                  </a:lnTo>
                  <a:close/>
                  <a:moveTo>
                    <a:pt x="27" y="24"/>
                  </a:moveTo>
                  <a:cubicBezTo>
                    <a:pt x="69" y="24"/>
                    <a:pt x="69" y="24"/>
                    <a:pt x="69" y="24"/>
                  </a:cubicBezTo>
                  <a:cubicBezTo>
                    <a:pt x="84" y="24"/>
                    <a:pt x="96" y="25"/>
                    <a:pt x="103" y="28"/>
                  </a:cubicBezTo>
                  <a:cubicBezTo>
                    <a:pt x="113" y="32"/>
                    <a:pt x="121" y="39"/>
                    <a:pt x="128" y="51"/>
                  </a:cubicBezTo>
                  <a:cubicBezTo>
                    <a:pt x="135" y="62"/>
                    <a:pt x="138" y="78"/>
                    <a:pt x="138" y="99"/>
                  </a:cubicBezTo>
                  <a:cubicBezTo>
                    <a:pt x="138" y="114"/>
                    <a:pt x="137" y="127"/>
                    <a:pt x="133" y="137"/>
                  </a:cubicBezTo>
                  <a:cubicBezTo>
                    <a:pt x="130" y="148"/>
                    <a:pt x="125" y="156"/>
                    <a:pt x="118" y="163"/>
                  </a:cubicBezTo>
                  <a:cubicBezTo>
                    <a:pt x="114" y="167"/>
                    <a:pt x="108" y="171"/>
                    <a:pt x="100" y="173"/>
                  </a:cubicBezTo>
                  <a:cubicBezTo>
                    <a:pt x="93" y="176"/>
                    <a:pt x="83" y="177"/>
                    <a:pt x="69" y="177"/>
                  </a:cubicBezTo>
                  <a:cubicBezTo>
                    <a:pt x="27" y="177"/>
                    <a:pt x="27" y="177"/>
                    <a:pt x="27" y="177"/>
                  </a:cubicBezTo>
                  <a:lnTo>
                    <a:pt x="2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24" name="Freeform 84"/>
            <p:cNvSpPr>
              <a:spLocks noEditPoints="1"/>
            </p:cNvSpPr>
            <p:nvPr userDrawn="1"/>
          </p:nvSpPr>
          <p:spPr bwMode="black">
            <a:xfrm>
              <a:off x="3471" y="67"/>
              <a:ext cx="445" cy="473"/>
            </a:xfrm>
            <a:custGeom>
              <a:avLst/>
              <a:gdLst>
                <a:gd name="T0" fmla="*/ 28 w 188"/>
                <a:gd name="T1" fmla="*/ 200 h 200"/>
                <a:gd name="T2" fmla="*/ 50 w 188"/>
                <a:gd name="T3" fmla="*/ 140 h 200"/>
                <a:gd name="T4" fmla="*/ 134 w 188"/>
                <a:gd name="T5" fmla="*/ 140 h 200"/>
                <a:gd name="T6" fmla="*/ 158 w 188"/>
                <a:gd name="T7" fmla="*/ 200 h 200"/>
                <a:gd name="T8" fmla="*/ 188 w 188"/>
                <a:gd name="T9" fmla="*/ 200 h 200"/>
                <a:gd name="T10" fmla="*/ 106 w 188"/>
                <a:gd name="T11" fmla="*/ 0 h 200"/>
                <a:gd name="T12" fmla="*/ 77 w 188"/>
                <a:gd name="T13" fmla="*/ 0 h 200"/>
                <a:gd name="T14" fmla="*/ 0 w 188"/>
                <a:gd name="T15" fmla="*/ 200 h 200"/>
                <a:gd name="T16" fmla="*/ 28 w 188"/>
                <a:gd name="T17" fmla="*/ 200 h 200"/>
                <a:gd name="T18" fmla="*/ 80 w 188"/>
                <a:gd name="T19" fmla="*/ 59 h 200"/>
                <a:gd name="T20" fmla="*/ 91 w 188"/>
                <a:gd name="T21" fmla="*/ 21 h 200"/>
                <a:gd name="T22" fmla="*/ 105 w 188"/>
                <a:gd name="T23" fmla="*/ 63 h 200"/>
                <a:gd name="T24" fmla="*/ 126 w 188"/>
                <a:gd name="T25" fmla="*/ 118 h 200"/>
                <a:gd name="T26" fmla="*/ 58 w 188"/>
                <a:gd name="T27" fmla="*/ 118 h 200"/>
                <a:gd name="T28" fmla="*/ 80 w 188"/>
                <a:gd name="T29" fmla="*/ 5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8" h="200">
                  <a:moveTo>
                    <a:pt x="28" y="200"/>
                  </a:moveTo>
                  <a:cubicBezTo>
                    <a:pt x="50" y="140"/>
                    <a:pt x="50" y="140"/>
                    <a:pt x="50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58" y="200"/>
                    <a:pt x="158" y="200"/>
                    <a:pt x="158" y="200"/>
                  </a:cubicBezTo>
                  <a:cubicBezTo>
                    <a:pt x="188" y="200"/>
                    <a:pt x="188" y="200"/>
                    <a:pt x="188" y="20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0" y="200"/>
                    <a:pt x="0" y="200"/>
                    <a:pt x="0" y="200"/>
                  </a:cubicBezTo>
                  <a:lnTo>
                    <a:pt x="28" y="200"/>
                  </a:lnTo>
                  <a:close/>
                  <a:moveTo>
                    <a:pt x="80" y="59"/>
                  </a:moveTo>
                  <a:cubicBezTo>
                    <a:pt x="85" y="47"/>
                    <a:pt x="88" y="34"/>
                    <a:pt x="91" y="21"/>
                  </a:cubicBezTo>
                  <a:cubicBezTo>
                    <a:pt x="94" y="32"/>
                    <a:pt x="99" y="46"/>
                    <a:pt x="105" y="63"/>
                  </a:cubicBezTo>
                  <a:cubicBezTo>
                    <a:pt x="126" y="118"/>
                    <a:pt x="126" y="118"/>
                    <a:pt x="126" y="118"/>
                  </a:cubicBezTo>
                  <a:cubicBezTo>
                    <a:pt x="58" y="118"/>
                    <a:pt x="58" y="118"/>
                    <a:pt x="58" y="118"/>
                  </a:cubicBezTo>
                  <a:lnTo>
                    <a:pt x="80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25" name="Freeform 85"/>
            <p:cNvSpPr/>
            <p:nvPr userDrawn="1"/>
          </p:nvSpPr>
          <p:spPr bwMode="black">
            <a:xfrm>
              <a:off x="3958" y="67"/>
              <a:ext cx="374" cy="473"/>
            </a:xfrm>
            <a:custGeom>
              <a:avLst/>
              <a:gdLst>
                <a:gd name="T0" fmla="*/ 59 w 374"/>
                <a:gd name="T1" fmla="*/ 473 h 473"/>
                <a:gd name="T2" fmla="*/ 59 w 374"/>
                <a:gd name="T3" fmla="*/ 102 h 473"/>
                <a:gd name="T4" fmla="*/ 308 w 374"/>
                <a:gd name="T5" fmla="*/ 473 h 473"/>
                <a:gd name="T6" fmla="*/ 374 w 374"/>
                <a:gd name="T7" fmla="*/ 473 h 473"/>
                <a:gd name="T8" fmla="*/ 374 w 374"/>
                <a:gd name="T9" fmla="*/ 0 h 473"/>
                <a:gd name="T10" fmla="*/ 312 w 374"/>
                <a:gd name="T11" fmla="*/ 0 h 473"/>
                <a:gd name="T12" fmla="*/ 312 w 374"/>
                <a:gd name="T13" fmla="*/ 371 h 473"/>
                <a:gd name="T14" fmla="*/ 64 w 374"/>
                <a:gd name="T15" fmla="*/ 0 h 473"/>
                <a:gd name="T16" fmla="*/ 0 w 374"/>
                <a:gd name="T17" fmla="*/ 0 h 473"/>
                <a:gd name="T18" fmla="*/ 0 w 374"/>
                <a:gd name="T19" fmla="*/ 473 h 473"/>
                <a:gd name="T20" fmla="*/ 59 w 374"/>
                <a:gd name="T21" fmla="*/ 47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4" h="473">
                  <a:moveTo>
                    <a:pt x="59" y="473"/>
                  </a:moveTo>
                  <a:lnTo>
                    <a:pt x="59" y="102"/>
                  </a:lnTo>
                  <a:lnTo>
                    <a:pt x="308" y="473"/>
                  </a:lnTo>
                  <a:lnTo>
                    <a:pt x="374" y="473"/>
                  </a:lnTo>
                  <a:lnTo>
                    <a:pt x="374" y="0"/>
                  </a:lnTo>
                  <a:lnTo>
                    <a:pt x="312" y="0"/>
                  </a:lnTo>
                  <a:lnTo>
                    <a:pt x="312" y="371"/>
                  </a:lnTo>
                  <a:lnTo>
                    <a:pt x="64" y="0"/>
                  </a:lnTo>
                  <a:lnTo>
                    <a:pt x="0" y="0"/>
                  </a:lnTo>
                  <a:lnTo>
                    <a:pt x="0" y="473"/>
                  </a:lnTo>
                  <a:lnTo>
                    <a:pt x="59" y="4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26" name="Freeform 86"/>
            <p:cNvSpPr/>
            <p:nvPr userDrawn="1"/>
          </p:nvSpPr>
          <p:spPr bwMode="black">
            <a:xfrm>
              <a:off x="4426" y="67"/>
              <a:ext cx="393" cy="473"/>
            </a:xfrm>
            <a:custGeom>
              <a:avLst/>
              <a:gdLst>
                <a:gd name="T0" fmla="*/ 64 w 393"/>
                <a:gd name="T1" fmla="*/ 473 h 473"/>
                <a:gd name="T2" fmla="*/ 64 w 393"/>
                <a:gd name="T3" fmla="*/ 310 h 473"/>
                <a:gd name="T4" fmla="*/ 140 w 393"/>
                <a:gd name="T5" fmla="*/ 234 h 473"/>
                <a:gd name="T6" fmla="*/ 310 w 393"/>
                <a:gd name="T7" fmla="*/ 473 h 473"/>
                <a:gd name="T8" fmla="*/ 393 w 393"/>
                <a:gd name="T9" fmla="*/ 473 h 473"/>
                <a:gd name="T10" fmla="*/ 185 w 393"/>
                <a:gd name="T11" fmla="*/ 191 h 473"/>
                <a:gd name="T12" fmla="*/ 383 w 393"/>
                <a:gd name="T13" fmla="*/ 0 h 473"/>
                <a:gd name="T14" fmla="*/ 298 w 393"/>
                <a:gd name="T15" fmla="*/ 0 h 473"/>
                <a:gd name="T16" fmla="*/ 64 w 393"/>
                <a:gd name="T17" fmla="*/ 236 h 473"/>
                <a:gd name="T18" fmla="*/ 64 w 393"/>
                <a:gd name="T19" fmla="*/ 0 h 473"/>
                <a:gd name="T20" fmla="*/ 0 w 393"/>
                <a:gd name="T21" fmla="*/ 0 h 473"/>
                <a:gd name="T22" fmla="*/ 0 w 393"/>
                <a:gd name="T23" fmla="*/ 473 h 473"/>
                <a:gd name="T24" fmla="*/ 64 w 393"/>
                <a:gd name="T25" fmla="*/ 47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3" h="473">
                  <a:moveTo>
                    <a:pt x="64" y="473"/>
                  </a:moveTo>
                  <a:lnTo>
                    <a:pt x="64" y="310"/>
                  </a:lnTo>
                  <a:lnTo>
                    <a:pt x="140" y="234"/>
                  </a:lnTo>
                  <a:lnTo>
                    <a:pt x="310" y="473"/>
                  </a:lnTo>
                  <a:lnTo>
                    <a:pt x="393" y="473"/>
                  </a:lnTo>
                  <a:lnTo>
                    <a:pt x="185" y="191"/>
                  </a:lnTo>
                  <a:lnTo>
                    <a:pt x="383" y="0"/>
                  </a:lnTo>
                  <a:lnTo>
                    <a:pt x="298" y="0"/>
                  </a:lnTo>
                  <a:lnTo>
                    <a:pt x="64" y="236"/>
                  </a:lnTo>
                  <a:lnTo>
                    <a:pt x="64" y="0"/>
                  </a:lnTo>
                  <a:lnTo>
                    <a:pt x="0" y="0"/>
                  </a:lnTo>
                  <a:lnTo>
                    <a:pt x="0" y="473"/>
                  </a:lnTo>
                  <a:lnTo>
                    <a:pt x="64" y="4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27" name="Freeform 87"/>
            <p:cNvSpPr>
              <a:spLocks noEditPoints="1"/>
            </p:cNvSpPr>
            <p:nvPr userDrawn="1"/>
          </p:nvSpPr>
          <p:spPr bwMode="black">
            <a:xfrm>
              <a:off x="-1037" y="1936"/>
              <a:ext cx="433" cy="483"/>
            </a:xfrm>
            <a:custGeom>
              <a:avLst/>
              <a:gdLst>
                <a:gd name="T0" fmla="*/ 82 w 183"/>
                <a:gd name="T1" fmla="*/ 50 h 204"/>
                <a:gd name="T2" fmla="*/ 157 w 183"/>
                <a:gd name="T3" fmla="*/ 40 h 204"/>
                <a:gd name="T4" fmla="*/ 154 w 183"/>
                <a:gd name="T5" fmla="*/ 18 h 204"/>
                <a:gd name="T6" fmla="*/ 82 w 183"/>
                <a:gd name="T7" fmla="*/ 26 h 204"/>
                <a:gd name="T8" fmla="*/ 85 w 183"/>
                <a:gd name="T9" fmla="*/ 1 h 204"/>
                <a:gd name="T10" fmla="*/ 62 w 183"/>
                <a:gd name="T11" fmla="*/ 0 h 204"/>
                <a:gd name="T12" fmla="*/ 60 w 183"/>
                <a:gd name="T13" fmla="*/ 30 h 204"/>
                <a:gd name="T14" fmla="*/ 11 w 183"/>
                <a:gd name="T15" fmla="*/ 36 h 204"/>
                <a:gd name="T16" fmla="*/ 13 w 183"/>
                <a:gd name="T17" fmla="*/ 57 h 204"/>
                <a:gd name="T18" fmla="*/ 60 w 183"/>
                <a:gd name="T19" fmla="*/ 52 h 204"/>
                <a:gd name="T20" fmla="*/ 60 w 183"/>
                <a:gd name="T21" fmla="*/ 77 h 204"/>
                <a:gd name="T22" fmla="*/ 16 w 183"/>
                <a:gd name="T23" fmla="*/ 104 h 204"/>
                <a:gd name="T24" fmla="*/ 0 w 183"/>
                <a:gd name="T25" fmla="*/ 146 h 204"/>
                <a:gd name="T26" fmla="*/ 11 w 183"/>
                <a:gd name="T27" fmla="*/ 175 h 204"/>
                <a:gd name="T28" fmla="*/ 39 w 183"/>
                <a:gd name="T29" fmla="*/ 186 h 204"/>
                <a:gd name="T30" fmla="*/ 75 w 183"/>
                <a:gd name="T31" fmla="*/ 176 h 204"/>
                <a:gd name="T32" fmla="*/ 78 w 183"/>
                <a:gd name="T33" fmla="*/ 185 h 204"/>
                <a:gd name="T34" fmla="*/ 100 w 183"/>
                <a:gd name="T35" fmla="*/ 176 h 204"/>
                <a:gd name="T36" fmla="*/ 94 w 183"/>
                <a:gd name="T37" fmla="*/ 162 h 204"/>
                <a:gd name="T38" fmla="*/ 134 w 183"/>
                <a:gd name="T39" fmla="*/ 96 h 204"/>
                <a:gd name="T40" fmla="*/ 154 w 183"/>
                <a:gd name="T41" fmla="*/ 111 h 204"/>
                <a:gd name="T42" fmla="*/ 161 w 183"/>
                <a:gd name="T43" fmla="*/ 133 h 204"/>
                <a:gd name="T44" fmla="*/ 107 w 183"/>
                <a:gd name="T45" fmla="*/ 184 h 204"/>
                <a:gd name="T46" fmla="*/ 120 w 183"/>
                <a:gd name="T47" fmla="*/ 204 h 204"/>
                <a:gd name="T48" fmla="*/ 166 w 183"/>
                <a:gd name="T49" fmla="*/ 173 h 204"/>
                <a:gd name="T50" fmla="*/ 183 w 183"/>
                <a:gd name="T51" fmla="*/ 131 h 204"/>
                <a:gd name="T52" fmla="*/ 161 w 183"/>
                <a:gd name="T53" fmla="*/ 87 h 204"/>
                <a:gd name="T54" fmla="*/ 109 w 183"/>
                <a:gd name="T55" fmla="*/ 69 h 204"/>
                <a:gd name="T56" fmla="*/ 82 w 183"/>
                <a:gd name="T57" fmla="*/ 72 h 204"/>
                <a:gd name="T58" fmla="*/ 82 w 183"/>
                <a:gd name="T59" fmla="*/ 50 h 204"/>
                <a:gd name="T60" fmla="*/ 88 w 183"/>
                <a:gd name="T61" fmla="*/ 136 h 204"/>
                <a:gd name="T62" fmla="*/ 84 w 183"/>
                <a:gd name="T63" fmla="*/ 94 h 204"/>
                <a:gd name="T64" fmla="*/ 106 w 183"/>
                <a:gd name="T65" fmla="*/ 92 h 204"/>
                <a:gd name="T66" fmla="*/ 112 w 183"/>
                <a:gd name="T67" fmla="*/ 92 h 204"/>
                <a:gd name="T68" fmla="*/ 88 w 183"/>
                <a:gd name="T69" fmla="*/ 136 h 204"/>
                <a:gd name="T70" fmla="*/ 42 w 183"/>
                <a:gd name="T71" fmla="*/ 163 h 204"/>
                <a:gd name="T72" fmla="*/ 27 w 183"/>
                <a:gd name="T73" fmla="*/ 158 h 204"/>
                <a:gd name="T74" fmla="*/ 22 w 183"/>
                <a:gd name="T75" fmla="*/ 144 h 204"/>
                <a:gd name="T76" fmla="*/ 33 w 183"/>
                <a:gd name="T77" fmla="*/ 118 h 204"/>
                <a:gd name="T78" fmla="*/ 62 w 183"/>
                <a:gd name="T79" fmla="*/ 99 h 204"/>
                <a:gd name="T80" fmla="*/ 68 w 183"/>
                <a:gd name="T81" fmla="*/ 154 h 204"/>
                <a:gd name="T82" fmla="*/ 42 w 183"/>
                <a:gd name="T83" fmla="*/ 163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3" h="204">
                  <a:moveTo>
                    <a:pt x="82" y="5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4" y="18"/>
                    <a:pt x="154" y="18"/>
                    <a:pt x="154" y="18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3" y="15"/>
                    <a:pt x="84" y="7"/>
                    <a:pt x="85" y="1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60" y="52"/>
                    <a:pt x="60" y="52"/>
                    <a:pt x="60" y="52"/>
                  </a:cubicBezTo>
                  <a:cubicBezTo>
                    <a:pt x="60" y="63"/>
                    <a:pt x="60" y="71"/>
                    <a:pt x="60" y="77"/>
                  </a:cubicBezTo>
                  <a:cubicBezTo>
                    <a:pt x="42" y="83"/>
                    <a:pt x="27" y="92"/>
                    <a:pt x="16" y="104"/>
                  </a:cubicBezTo>
                  <a:cubicBezTo>
                    <a:pt x="5" y="117"/>
                    <a:pt x="0" y="131"/>
                    <a:pt x="0" y="146"/>
                  </a:cubicBezTo>
                  <a:cubicBezTo>
                    <a:pt x="0" y="158"/>
                    <a:pt x="4" y="167"/>
                    <a:pt x="11" y="175"/>
                  </a:cubicBezTo>
                  <a:cubicBezTo>
                    <a:pt x="19" y="183"/>
                    <a:pt x="28" y="186"/>
                    <a:pt x="39" y="186"/>
                  </a:cubicBezTo>
                  <a:cubicBezTo>
                    <a:pt x="52" y="186"/>
                    <a:pt x="64" y="183"/>
                    <a:pt x="75" y="176"/>
                  </a:cubicBezTo>
                  <a:cubicBezTo>
                    <a:pt x="78" y="185"/>
                    <a:pt x="78" y="185"/>
                    <a:pt x="78" y="185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7" y="171"/>
                    <a:pt x="95" y="167"/>
                    <a:pt x="94" y="162"/>
                  </a:cubicBezTo>
                  <a:cubicBezTo>
                    <a:pt x="110" y="149"/>
                    <a:pt x="124" y="127"/>
                    <a:pt x="134" y="96"/>
                  </a:cubicBezTo>
                  <a:cubicBezTo>
                    <a:pt x="142" y="99"/>
                    <a:pt x="149" y="104"/>
                    <a:pt x="154" y="111"/>
                  </a:cubicBezTo>
                  <a:cubicBezTo>
                    <a:pt x="159" y="117"/>
                    <a:pt x="161" y="125"/>
                    <a:pt x="161" y="133"/>
                  </a:cubicBezTo>
                  <a:cubicBezTo>
                    <a:pt x="161" y="152"/>
                    <a:pt x="143" y="169"/>
                    <a:pt x="107" y="184"/>
                  </a:cubicBezTo>
                  <a:cubicBezTo>
                    <a:pt x="120" y="204"/>
                    <a:pt x="120" y="204"/>
                    <a:pt x="120" y="204"/>
                  </a:cubicBezTo>
                  <a:cubicBezTo>
                    <a:pt x="138" y="197"/>
                    <a:pt x="154" y="186"/>
                    <a:pt x="166" y="173"/>
                  </a:cubicBezTo>
                  <a:cubicBezTo>
                    <a:pt x="177" y="159"/>
                    <a:pt x="183" y="146"/>
                    <a:pt x="183" y="131"/>
                  </a:cubicBezTo>
                  <a:cubicBezTo>
                    <a:pt x="183" y="113"/>
                    <a:pt x="176" y="98"/>
                    <a:pt x="161" y="87"/>
                  </a:cubicBezTo>
                  <a:cubicBezTo>
                    <a:pt x="146" y="75"/>
                    <a:pt x="129" y="69"/>
                    <a:pt x="109" y="69"/>
                  </a:cubicBezTo>
                  <a:cubicBezTo>
                    <a:pt x="97" y="69"/>
                    <a:pt x="88" y="70"/>
                    <a:pt x="82" y="72"/>
                  </a:cubicBezTo>
                  <a:lnTo>
                    <a:pt x="82" y="50"/>
                  </a:lnTo>
                  <a:close/>
                  <a:moveTo>
                    <a:pt x="88" y="136"/>
                  </a:moveTo>
                  <a:cubicBezTo>
                    <a:pt x="86" y="126"/>
                    <a:pt x="85" y="112"/>
                    <a:pt x="84" y="94"/>
                  </a:cubicBezTo>
                  <a:cubicBezTo>
                    <a:pt x="91" y="93"/>
                    <a:pt x="98" y="92"/>
                    <a:pt x="106" y="92"/>
                  </a:cubicBezTo>
                  <a:cubicBezTo>
                    <a:pt x="109" y="92"/>
                    <a:pt x="111" y="92"/>
                    <a:pt x="112" y="92"/>
                  </a:cubicBezTo>
                  <a:cubicBezTo>
                    <a:pt x="104" y="114"/>
                    <a:pt x="96" y="128"/>
                    <a:pt x="88" y="136"/>
                  </a:cubicBezTo>
                  <a:close/>
                  <a:moveTo>
                    <a:pt x="42" y="163"/>
                  </a:moveTo>
                  <a:cubicBezTo>
                    <a:pt x="36" y="163"/>
                    <a:pt x="31" y="162"/>
                    <a:pt x="27" y="158"/>
                  </a:cubicBezTo>
                  <a:cubicBezTo>
                    <a:pt x="24" y="154"/>
                    <a:pt x="22" y="150"/>
                    <a:pt x="22" y="144"/>
                  </a:cubicBezTo>
                  <a:cubicBezTo>
                    <a:pt x="22" y="135"/>
                    <a:pt x="26" y="126"/>
                    <a:pt x="33" y="118"/>
                  </a:cubicBezTo>
                  <a:cubicBezTo>
                    <a:pt x="41" y="109"/>
                    <a:pt x="50" y="103"/>
                    <a:pt x="62" y="99"/>
                  </a:cubicBezTo>
                  <a:cubicBezTo>
                    <a:pt x="62" y="115"/>
                    <a:pt x="65" y="133"/>
                    <a:pt x="68" y="154"/>
                  </a:cubicBezTo>
                  <a:cubicBezTo>
                    <a:pt x="58" y="160"/>
                    <a:pt x="50" y="163"/>
                    <a:pt x="42" y="1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28" name="Freeform 88"/>
            <p:cNvSpPr>
              <a:spLocks noEditPoints="1"/>
            </p:cNvSpPr>
            <p:nvPr userDrawn="1"/>
          </p:nvSpPr>
          <p:spPr bwMode="black">
            <a:xfrm>
              <a:off x="-526" y="1941"/>
              <a:ext cx="338" cy="492"/>
            </a:xfrm>
            <a:custGeom>
              <a:avLst/>
              <a:gdLst>
                <a:gd name="T0" fmla="*/ 117 w 143"/>
                <a:gd name="T1" fmla="*/ 2 h 208"/>
                <a:gd name="T2" fmla="*/ 120 w 143"/>
                <a:gd name="T3" fmla="*/ 66 h 208"/>
                <a:gd name="T4" fmla="*/ 117 w 143"/>
                <a:gd name="T5" fmla="*/ 117 h 208"/>
                <a:gd name="T6" fmla="*/ 102 w 143"/>
                <a:gd name="T7" fmla="*/ 158 h 208"/>
                <a:gd name="T8" fmla="*/ 68 w 143"/>
                <a:gd name="T9" fmla="*/ 189 h 208"/>
                <a:gd name="T10" fmla="*/ 84 w 143"/>
                <a:gd name="T11" fmla="*/ 208 h 208"/>
                <a:gd name="T12" fmla="*/ 128 w 143"/>
                <a:gd name="T13" fmla="*/ 160 h 208"/>
                <a:gd name="T14" fmla="*/ 143 w 143"/>
                <a:gd name="T15" fmla="*/ 67 h 208"/>
                <a:gd name="T16" fmla="*/ 140 w 143"/>
                <a:gd name="T17" fmla="*/ 0 h 208"/>
                <a:gd name="T18" fmla="*/ 117 w 143"/>
                <a:gd name="T19" fmla="*/ 2 h 208"/>
                <a:gd name="T20" fmla="*/ 39 w 143"/>
                <a:gd name="T21" fmla="*/ 68 h 208"/>
                <a:gd name="T22" fmla="*/ 25 w 143"/>
                <a:gd name="T23" fmla="*/ 98 h 208"/>
                <a:gd name="T24" fmla="*/ 25 w 143"/>
                <a:gd name="T25" fmla="*/ 98 h 208"/>
                <a:gd name="T26" fmla="*/ 22 w 143"/>
                <a:gd name="T27" fmla="*/ 57 h 208"/>
                <a:gd name="T28" fmla="*/ 27 w 143"/>
                <a:gd name="T29" fmla="*/ 10 h 208"/>
                <a:gd name="T30" fmla="*/ 5 w 143"/>
                <a:gd name="T31" fmla="*/ 6 h 208"/>
                <a:gd name="T32" fmla="*/ 0 w 143"/>
                <a:gd name="T33" fmla="*/ 57 h 208"/>
                <a:gd name="T34" fmla="*/ 4 w 143"/>
                <a:gd name="T35" fmla="*/ 104 h 208"/>
                <a:gd name="T36" fmla="*/ 14 w 143"/>
                <a:gd name="T37" fmla="*/ 155 h 208"/>
                <a:gd name="T38" fmla="*/ 30 w 143"/>
                <a:gd name="T39" fmla="*/ 155 h 208"/>
                <a:gd name="T40" fmla="*/ 56 w 143"/>
                <a:gd name="T41" fmla="*/ 78 h 208"/>
                <a:gd name="T42" fmla="*/ 39 w 143"/>
                <a:gd name="T43" fmla="*/ 6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" h="208">
                  <a:moveTo>
                    <a:pt x="117" y="2"/>
                  </a:moveTo>
                  <a:cubicBezTo>
                    <a:pt x="119" y="19"/>
                    <a:pt x="120" y="40"/>
                    <a:pt x="120" y="66"/>
                  </a:cubicBezTo>
                  <a:cubicBezTo>
                    <a:pt x="120" y="85"/>
                    <a:pt x="119" y="103"/>
                    <a:pt x="117" y="117"/>
                  </a:cubicBezTo>
                  <a:cubicBezTo>
                    <a:pt x="114" y="132"/>
                    <a:pt x="109" y="145"/>
                    <a:pt x="102" y="158"/>
                  </a:cubicBezTo>
                  <a:cubicBezTo>
                    <a:pt x="94" y="170"/>
                    <a:pt x="83" y="181"/>
                    <a:pt x="68" y="189"/>
                  </a:cubicBezTo>
                  <a:cubicBezTo>
                    <a:pt x="84" y="208"/>
                    <a:pt x="84" y="208"/>
                    <a:pt x="84" y="208"/>
                  </a:cubicBezTo>
                  <a:cubicBezTo>
                    <a:pt x="104" y="196"/>
                    <a:pt x="118" y="180"/>
                    <a:pt x="128" y="160"/>
                  </a:cubicBezTo>
                  <a:cubicBezTo>
                    <a:pt x="138" y="140"/>
                    <a:pt x="143" y="109"/>
                    <a:pt x="143" y="67"/>
                  </a:cubicBezTo>
                  <a:cubicBezTo>
                    <a:pt x="143" y="49"/>
                    <a:pt x="142" y="27"/>
                    <a:pt x="140" y="0"/>
                  </a:cubicBezTo>
                  <a:lnTo>
                    <a:pt x="117" y="2"/>
                  </a:lnTo>
                  <a:close/>
                  <a:moveTo>
                    <a:pt x="39" y="68"/>
                  </a:moveTo>
                  <a:cubicBezTo>
                    <a:pt x="34" y="75"/>
                    <a:pt x="30" y="85"/>
                    <a:pt x="25" y="98"/>
                  </a:cubicBezTo>
                  <a:cubicBezTo>
                    <a:pt x="25" y="98"/>
                    <a:pt x="25" y="98"/>
                    <a:pt x="25" y="98"/>
                  </a:cubicBezTo>
                  <a:cubicBezTo>
                    <a:pt x="23" y="82"/>
                    <a:pt x="22" y="68"/>
                    <a:pt x="22" y="57"/>
                  </a:cubicBezTo>
                  <a:cubicBezTo>
                    <a:pt x="22" y="38"/>
                    <a:pt x="24" y="23"/>
                    <a:pt x="27" y="10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2" y="18"/>
                    <a:pt x="0" y="35"/>
                    <a:pt x="0" y="57"/>
                  </a:cubicBezTo>
                  <a:cubicBezTo>
                    <a:pt x="0" y="69"/>
                    <a:pt x="2" y="85"/>
                    <a:pt x="4" y="104"/>
                  </a:cubicBezTo>
                  <a:cubicBezTo>
                    <a:pt x="7" y="124"/>
                    <a:pt x="10" y="141"/>
                    <a:pt x="14" y="155"/>
                  </a:cubicBezTo>
                  <a:cubicBezTo>
                    <a:pt x="30" y="155"/>
                    <a:pt x="30" y="155"/>
                    <a:pt x="30" y="155"/>
                  </a:cubicBezTo>
                  <a:cubicBezTo>
                    <a:pt x="34" y="129"/>
                    <a:pt x="43" y="103"/>
                    <a:pt x="56" y="78"/>
                  </a:cubicBezTo>
                  <a:lnTo>
                    <a:pt x="39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29" name="Freeform 89"/>
            <p:cNvSpPr>
              <a:spLocks noEditPoints="1"/>
            </p:cNvSpPr>
            <p:nvPr userDrawn="1"/>
          </p:nvSpPr>
          <p:spPr bwMode="black">
            <a:xfrm>
              <a:off x="-91" y="1915"/>
              <a:ext cx="511" cy="488"/>
            </a:xfrm>
            <a:custGeom>
              <a:avLst/>
              <a:gdLst>
                <a:gd name="T0" fmla="*/ 205 w 216"/>
                <a:gd name="T1" fmla="*/ 0 h 206"/>
                <a:gd name="T2" fmla="*/ 187 w 216"/>
                <a:gd name="T3" fmla="*/ 8 h 206"/>
                <a:gd name="T4" fmla="*/ 199 w 216"/>
                <a:gd name="T5" fmla="*/ 40 h 206"/>
                <a:gd name="T6" fmla="*/ 216 w 216"/>
                <a:gd name="T7" fmla="*/ 33 h 206"/>
                <a:gd name="T8" fmla="*/ 205 w 216"/>
                <a:gd name="T9" fmla="*/ 0 h 206"/>
                <a:gd name="T10" fmla="*/ 102 w 216"/>
                <a:gd name="T11" fmla="*/ 8 h 206"/>
                <a:gd name="T12" fmla="*/ 80 w 216"/>
                <a:gd name="T13" fmla="*/ 3 h 206"/>
                <a:gd name="T14" fmla="*/ 66 w 216"/>
                <a:gd name="T15" fmla="*/ 55 h 206"/>
                <a:gd name="T16" fmla="*/ 18 w 216"/>
                <a:gd name="T17" fmla="*/ 60 h 206"/>
                <a:gd name="T18" fmla="*/ 21 w 216"/>
                <a:gd name="T19" fmla="*/ 83 h 206"/>
                <a:gd name="T20" fmla="*/ 59 w 216"/>
                <a:gd name="T21" fmla="*/ 78 h 206"/>
                <a:gd name="T22" fmla="*/ 0 w 216"/>
                <a:gd name="T23" fmla="*/ 184 h 206"/>
                <a:gd name="T24" fmla="*/ 21 w 216"/>
                <a:gd name="T25" fmla="*/ 196 h 206"/>
                <a:gd name="T26" fmla="*/ 48 w 216"/>
                <a:gd name="T27" fmla="*/ 157 h 206"/>
                <a:gd name="T28" fmla="*/ 82 w 216"/>
                <a:gd name="T29" fmla="*/ 76 h 206"/>
                <a:gd name="T30" fmla="*/ 93 w 216"/>
                <a:gd name="T31" fmla="*/ 76 h 206"/>
                <a:gd name="T32" fmla="*/ 109 w 216"/>
                <a:gd name="T33" fmla="*/ 79 h 206"/>
                <a:gd name="T34" fmla="*/ 118 w 216"/>
                <a:gd name="T35" fmla="*/ 88 h 206"/>
                <a:gd name="T36" fmla="*/ 120 w 216"/>
                <a:gd name="T37" fmla="*/ 105 h 206"/>
                <a:gd name="T38" fmla="*/ 117 w 216"/>
                <a:gd name="T39" fmla="*/ 154 h 206"/>
                <a:gd name="T40" fmla="*/ 108 w 216"/>
                <a:gd name="T41" fmla="*/ 179 h 206"/>
                <a:gd name="T42" fmla="*/ 95 w 216"/>
                <a:gd name="T43" fmla="*/ 185 h 206"/>
                <a:gd name="T44" fmla="*/ 71 w 216"/>
                <a:gd name="T45" fmla="*/ 179 h 206"/>
                <a:gd name="T46" fmla="*/ 68 w 216"/>
                <a:gd name="T47" fmla="*/ 202 h 206"/>
                <a:gd name="T48" fmla="*/ 94 w 216"/>
                <a:gd name="T49" fmla="*/ 206 h 206"/>
                <a:gd name="T50" fmla="*/ 121 w 216"/>
                <a:gd name="T51" fmla="*/ 199 h 206"/>
                <a:gd name="T52" fmla="*/ 137 w 216"/>
                <a:gd name="T53" fmla="*/ 165 h 206"/>
                <a:gd name="T54" fmla="*/ 142 w 216"/>
                <a:gd name="T55" fmla="*/ 106 h 206"/>
                <a:gd name="T56" fmla="*/ 141 w 216"/>
                <a:gd name="T57" fmla="*/ 89 h 206"/>
                <a:gd name="T58" fmla="*/ 137 w 216"/>
                <a:gd name="T59" fmla="*/ 75 h 206"/>
                <a:gd name="T60" fmla="*/ 125 w 216"/>
                <a:gd name="T61" fmla="*/ 62 h 206"/>
                <a:gd name="T62" fmla="*/ 108 w 216"/>
                <a:gd name="T63" fmla="*/ 56 h 206"/>
                <a:gd name="T64" fmla="*/ 89 w 216"/>
                <a:gd name="T65" fmla="*/ 55 h 206"/>
                <a:gd name="T66" fmla="*/ 102 w 216"/>
                <a:gd name="T67" fmla="*/ 8 h 206"/>
                <a:gd name="T68" fmla="*/ 178 w 216"/>
                <a:gd name="T69" fmla="*/ 10 h 206"/>
                <a:gd name="T70" fmla="*/ 160 w 216"/>
                <a:gd name="T71" fmla="*/ 17 h 206"/>
                <a:gd name="T72" fmla="*/ 172 w 216"/>
                <a:gd name="T73" fmla="*/ 50 h 206"/>
                <a:gd name="T74" fmla="*/ 189 w 216"/>
                <a:gd name="T75" fmla="*/ 43 h 206"/>
                <a:gd name="T76" fmla="*/ 178 w 216"/>
                <a:gd name="T77" fmla="*/ 10 h 206"/>
                <a:gd name="T78" fmla="*/ 146 w 216"/>
                <a:gd name="T79" fmla="*/ 23 h 206"/>
                <a:gd name="T80" fmla="*/ 124 w 216"/>
                <a:gd name="T81" fmla="*/ 33 h 206"/>
                <a:gd name="T82" fmla="*/ 153 w 216"/>
                <a:gd name="T83" fmla="*/ 105 h 206"/>
                <a:gd name="T84" fmla="*/ 176 w 216"/>
                <a:gd name="T85" fmla="*/ 99 h 206"/>
                <a:gd name="T86" fmla="*/ 146 w 216"/>
                <a:gd name="T87" fmla="*/ 23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" h="206">
                  <a:moveTo>
                    <a:pt x="205" y="0"/>
                  </a:moveTo>
                  <a:cubicBezTo>
                    <a:pt x="187" y="8"/>
                    <a:pt x="187" y="8"/>
                    <a:pt x="187" y="8"/>
                  </a:cubicBezTo>
                  <a:cubicBezTo>
                    <a:pt x="192" y="16"/>
                    <a:pt x="196" y="27"/>
                    <a:pt x="199" y="40"/>
                  </a:cubicBezTo>
                  <a:cubicBezTo>
                    <a:pt x="216" y="33"/>
                    <a:pt x="216" y="33"/>
                    <a:pt x="216" y="33"/>
                  </a:cubicBezTo>
                  <a:cubicBezTo>
                    <a:pt x="213" y="20"/>
                    <a:pt x="210" y="9"/>
                    <a:pt x="205" y="0"/>
                  </a:cubicBezTo>
                  <a:close/>
                  <a:moveTo>
                    <a:pt x="102" y="8"/>
                  </a:moveTo>
                  <a:cubicBezTo>
                    <a:pt x="80" y="3"/>
                    <a:pt x="80" y="3"/>
                    <a:pt x="80" y="3"/>
                  </a:cubicBezTo>
                  <a:cubicBezTo>
                    <a:pt x="79" y="13"/>
                    <a:pt x="74" y="31"/>
                    <a:pt x="66" y="55"/>
                  </a:cubicBezTo>
                  <a:cubicBezTo>
                    <a:pt x="55" y="56"/>
                    <a:pt x="39" y="57"/>
                    <a:pt x="18" y="60"/>
                  </a:cubicBezTo>
                  <a:cubicBezTo>
                    <a:pt x="21" y="83"/>
                    <a:pt x="21" y="83"/>
                    <a:pt x="21" y="83"/>
                  </a:cubicBezTo>
                  <a:cubicBezTo>
                    <a:pt x="33" y="81"/>
                    <a:pt x="46" y="79"/>
                    <a:pt x="59" y="78"/>
                  </a:cubicBezTo>
                  <a:cubicBezTo>
                    <a:pt x="41" y="129"/>
                    <a:pt x="21" y="165"/>
                    <a:pt x="0" y="184"/>
                  </a:cubicBezTo>
                  <a:cubicBezTo>
                    <a:pt x="21" y="196"/>
                    <a:pt x="21" y="196"/>
                    <a:pt x="21" y="196"/>
                  </a:cubicBezTo>
                  <a:cubicBezTo>
                    <a:pt x="29" y="187"/>
                    <a:pt x="38" y="173"/>
                    <a:pt x="48" y="157"/>
                  </a:cubicBezTo>
                  <a:cubicBezTo>
                    <a:pt x="57" y="140"/>
                    <a:pt x="69" y="113"/>
                    <a:pt x="82" y="76"/>
                  </a:cubicBezTo>
                  <a:cubicBezTo>
                    <a:pt x="93" y="76"/>
                    <a:pt x="93" y="76"/>
                    <a:pt x="93" y="76"/>
                  </a:cubicBezTo>
                  <a:cubicBezTo>
                    <a:pt x="99" y="76"/>
                    <a:pt x="104" y="77"/>
                    <a:pt x="109" y="79"/>
                  </a:cubicBezTo>
                  <a:cubicBezTo>
                    <a:pt x="114" y="81"/>
                    <a:pt x="117" y="84"/>
                    <a:pt x="118" y="88"/>
                  </a:cubicBezTo>
                  <a:cubicBezTo>
                    <a:pt x="120" y="91"/>
                    <a:pt x="120" y="97"/>
                    <a:pt x="120" y="105"/>
                  </a:cubicBezTo>
                  <a:cubicBezTo>
                    <a:pt x="120" y="125"/>
                    <a:pt x="119" y="141"/>
                    <a:pt x="117" y="154"/>
                  </a:cubicBezTo>
                  <a:cubicBezTo>
                    <a:pt x="115" y="168"/>
                    <a:pt x="112" y="176"/>
                    <a:pt x="108" y="179"/>
                  </a:cubicBezTo>
                  <a:cubicBezTo>
                    <a:pt x="104" y="183"/>
                    <a:pt x="100" y="185"/>
                    <a:pt x="95" y="185"/>
                  </a:cubicBezTo>
                  <a:cubicBezTo>
                    <a:pt x="89" y="185"/>
                    <a:pt x="81" y="183"/>
                    <a:pt x="71" y="179"/>
                  </a:cubicBezTo>
                  <a:cubicBezTo>
                    <a:pt x="68" y="202"/>
                    <a:pt x="68" y="202"/>
                    <a:pt x="68" y="202"/>
                  </a:cubicBezTo>
                  <a:cubicBezTo>
                    <a:pt x="79" y="205"/>
                    <a:pt x="88" y="206"/>
                    <a:pt x="94" y="206"/>
                  </a:cubicBezTo>
                  <a:cubicBezTo>
                    <a:pt x="105" y="206"/>
                    <a:pt x="114" y="204"/>
                    <a:pt x="121" y="199"/>
                  </a:cubicBezTo>
                  <a:cubicBezTo>
                    <a:pt x="128" y="193"/>
                    <a:pt x="133" y="182"/>
                    <a:pt x="137" y="165"/>
                  </a:cubicBezTo>
                  <a:cubicBezTo>
                    <a:pt x="140" y="147"/>
                    <a:pt x="142" y="128"/>
                    <a:pt x="142" y="106"/>
                  </a:cubicBezTo>
                  <a:cubicBezTo>
                    <a:pt x="142" y="99"/>
                    <a:pt x="142" y="93"/>
                    <a:pt x="141" y="89"/>
                  </a:cubicBezTo>
                  <a:cubicBezTo>
                    <a:pt x="141" y="84"/>
                    <a:pt x="139" y="80"/>
                    <a:pt x="137" y="75"/>
                  </a:cubicBezTo>
                  <a:cubicBezTo>
                    <a:pt x="135" y="70"/>
                    <a:pt x="131" y="66"/>
                    <a:pt x="125" y="62"/>
                  </a:cubicBezTo>
                  <a:cubicBezTo>
                    <a:pt x="120" y="59"/>
                    <a:pt x="114" y="57"/>
                    <a:pt x="108" y="56"/>
                  </a:cubicBezTo>
                  <a:cubicBezTo>
                    <a:pt x="102" y="55"/>
                    <a:pt x="96" y="55"/>
                    <a:pt x="89" y="55"/>
                  </a:cubicBezTo>
                  <a:cubicBezTo>
                    <a:pt x="93" y="42"/>
                    <a:pt x="97" y="26"/>
                    <a:pt x="102" y="8"/>
                  </a:cubicBezTo>
                  <a:close/>
                  <a:moveTo>
                    <a:pt x="178" y="10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65" y="26"/>
                    <a:pt x="169" y="37"/>
                    <a:pt x="172" y="50"/>
                  </a:cubicBezTo>
                  <a:cubicBezTo>
                    <a:pt x="189" y="43"/>
                    <a:pt x="189" y="43"/>
                    <a:pt x="189" y="43"/>
                  </a:cubicBezTo>
                  <a:cubicBezTo>
                    <a:pt x="186" y="30"/>
                    <a:pt x="183" y="19"/>
                    <a:pt x="178" y="10"/>
                  </a:cubicBezTo>
                  <a:close/>
                  <a:moveTo>
                    <a:pt x="146" y="23"/>
                  </a:moveTo>
                  <a:cubicBezTo>
                    <a:pt x="124" y="33"/>
                    <a:pt x="124" y="33"/>
                    <a:pt x="124" y="33"/>
                  </a:cubicBezTo>
                  <a:cubicBezTo>
                    <a:pt x="140" y="53"/>
                    <a:pt x="150" y="77"/>
                    <a:pt x="153" y="105"/>
                  </a:cubicBezTo>
                  <a:cubicBezTo>
                    <a:pt x="176" y="99"/>
                    <a:pt x="176" y="99"/>
                    <a:pt x="176" y="99"/>
                  </a:cubicBezTo>
                  <a:cubicBezTo>
                    <a:pt x="173" y="74"/>
                    <a:pt x="163" y="49"/>
                    <a:pt x="146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30" name="Freeform 90"/>
            <p:cNvSpPr/>
            <p:nvPr userDrawn="1"/>
          </p:nvSpPr>
          <p:spPr bwMode="black">
            <a:xfrm>
              <a:off x="481" y="1939"/>
              <a:ext cx="381" cy="440"/>
            </a:xfrm>
            <a:custGeom>
              <a:avLst/>
              <a:gdLst>
                <a:gd name="T0" fmla="*/ 157 w 161"/>
                <a:gd name="T1" fmla="*/ 159 h 186"/>
                <a:gd name="T2" fmla="*/ 96 w 161"/>
                <a:gd name="T3" fmla="*/ 165 h 186"/>
                <a:gd name="T4" fmla="*/ 43 w 161"/>
                <a:gd name="T5" fmla="*/ 158 h 186"/>
                <a:gd name="T6" fmla="*/ 23 w 161"/>
                <a:gd name="T7" fmla="*/ 138 h 186"/>
                <a:gd name="T8" fmla="*/ 35 w 161"/>
                <a:gd name="T9" fmla="*/ 111 h 186"/>
                <a:gd name="T10" fmla="*/ 77 w 161"/>
                <a:gd name="T11" fmla="*/ 88 h 186"/>
                <a:gd name="T12" fmla="*/ 146 w 161"/>
                <a:gd name="T13" fmla="*/ 73 h 186"/>
                <a:gd name="T14" fmla="*/ 140 w 161"/>
                <a:gd name="T15" fmla="*/ 50 h 186"/>
                <a:gd name="T16" fmla="*/ 64 w 161"/>
                <a:gd name="T17" fmla="*/ 69 h 186"/>
                <a:gd name="T18" fmla="*/ 54 w 161"/>
                <a:gd name="T19" fmla="*/ 0 h 186"/>
                <a:gd name="T20" fmla="*/ 29 w 161"/>
                <a:gd name="T21" fmla="*/ 4 h 186"/>
                <a:gd name="T22" fmla="*/ 43 w 161"/>
                <a:gd name="T23" fmla="*/ 79 h 186"/>
                <a:gd name="T24" fmla="*/ 12 w 161"/>
                <a:gd name="T25" fmla="*/ 104 h 186"/>
                <a:gd name="T26" fmla="*/ 0 w 161"/>
                <a:gd name="T27" fmla="*/ 137 h 186"/>
                <a:gd name="T28" fmla="*/ 20 w 161"/>
                <a:gd name="T29" fmla="*/ 173 h 186"/>
                <a:gd name="T30" fmla="*/ 107 w 161"/>
                <a:gd name="T31" fmla="*/ 186 h 186"/>
                <a:gd name="T32" fmla="*/ 161 w 161"/>
                <a:gd name="T33" fmla="*/ 184 h 186"/>
                <a:gd name="T34" fmla="*/ 157 w 161"/>
                <a:gd name="T35" fmla="*/ 159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186">
                  <a:moveTo>
                    <a:pt x="157" y="159"/>
                  </a:moveTo>
                  <a:cubicBezTo>
                    <a:pt x="137" y="163"/>
                    <a:pt x="117" y="165"/>
                    <a:pt x="96" y="165"/>
                  </a:cubicBezTo>
                  <a:cubicBezTo>
                    <a:pt x="74" y="165"/>
                    <a:pt x="56" y="163"/>
                    <a:pt x="43" y="158"/>
                  </a:cubicBezTo>
                  <a:cubicBezTo>
                    <a:pt x="29" y="154"/>
                    <a:pt x="23" y="148"/>
                    <a:pt x="23" y="138"/>
                  </a:cubicBezTo>
                  <a:cubicBezTo>
                    <a:pt x="23" y="129"/>
                    <a:pt x="27" y="120"/>
                    <a:pt x="35" y="111"/>
                  </a:cubicBezTo>
                  <a:cubicBezTo>
                    <a:pt x="43" y="103"/>
                    <a:pt x="57" y="95"/>
                    <a:pt x="77" y="88"/>
                  </a:cubicBezTo>
                  <a:cubicBezTo>
                    <a:pt x="97" y="81"/>
                    <a:pt x="120" y="76"/>
                    <a:pt x="146" y="73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13" y="54"/>
                    <a:pt x="88" y="61"/>
                    <a:pt x="64" y="69"/>
                  </a:cubicBezTo>
                  <a:cubicBezTo>
                    <a:pt x="57" y="50"/>
                    <a:pt x="54" y="27"/>
                    <a:pt x="54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2" y="30"/>
                    <a:pt x="36" y="55"/>
                    <a:pt x="43" y="79"/>
                  </a:cubicBezTo>
                  <a:cubicBezTo>
                    <a:pt x="30" y="85"/>
                    <a:pt x="20" y="93"/>
                    <a:pt x="12" y="104"/>
                  </a:cubicBezTo>
                  <a:cubicBezTo>
                    <a:pt x="4" y="114"/>
                    <a:pt x="0" y="125"/>
                    <a:pt x="0" y="137"/>
                  </a:cubicBezTo>
                  <a:cubicBezTo>
                    <a:pt x="0" y="151"/>
                    <a:pt x="7" y="163"/>
                    <a:pt x="20" y="173"/>
                  </a:cubicBezTo>
                  <a:cubicBezTo>
                    <a:pt x="33" y="182"/>
                    <a:pt x="62" y="186"/>
                    <a:pt x="107" y="186"/>
                  </a:cubicBezTo>
                  <a:cubicBezTo>
                    <a:pt x="123" y="186"/>
                    <a:pt x="141" y="186"/>
                    <a:pt x="161" y="184"/>
                  </a:cubicBezTo>
                  <a:lnTo>
                    <a:pt x="157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31" name="Freeform 91"/>
            <p:cNvSpPr>
              <a:spLocks noEditPoints="1"/>
            </p:cNvSpPr>
            <p:nvPr userDrawn="1"/>
          </p:nvSpPr>
          <p:spPr bwMode="black">
            <a:xfrm>
              <a:off x="885" y="1948"/>
              <a:ext cx="400" cy="459"/>
            </a:xfrm>
            <a:custGeom>
              <a:avLst/>
              <a:gdLst>
                <a:gd name="T0" fmla="*/ 119 w 169"/>
                <a:gd name="T1" fmla="*/ 13 h 194"/>
                <a:gd name="T2" fmla="*/ 42 w 169"/>
                <a:gd name="T3" fmla="*/ 0 h 194"/>
                <a:gd name="T4" fmla="*/ 35 w 169"/>
                <a:gd name="T5" fmla="*/ 22 h 194"/>
                <a:gd name="T6" fmla="*/ 133 w 169"/>
                <a:gd name="T7" fmla="*/ 35 h 194"/>
                <a:gd name="T8" fmla="*/ 138 w 169"/>
                <a:gd name="T9" fmla="*/ 12 h 194"/>
                <a:gd name="T10" fmla="*/ 119 w 169"/>
                <a:gd name="T11" fmla="*/ 13 h 194"/>
                <a:gd name="T12" fmla="*/ 14 w 169"/>
                <a:gd name="T13" fmla="*/ 102 h 194"/>
                <a:gd name="T14" fmla="*/ 105 w 169"/>
                <a:gd name="T15" fmla="*/ 73 h 194"/>
                <a:gd name="T16" fmla="*/ 136 w 169"/>
                <a:gd name="T17" fmla="*/ 82 h 194"/>
                <a:gd name="T18" fmla="*/ 147 w 169"/>
                <a:gd name="T19" fmla="*/ 109 h 194"/>
                <a:gd name="T20" fmla="*/ 120 w 169"/>
                <a:gd name="T21" fmla="*/ 151 h 194"/>
                <a:gd name="T22" fmla="*/ 38 w 169"/>
                <a:gd name="T23" fmla="*/ 171 h 194"/>
                <a:gd name="T24" fmla="*/ 48 w 169"/>
                <a:gd name="T25" fmla="*/ 194 h 194"/>
                <a:gd name="T26" fmla="*/ 104 w 169"/>
                <a:gd name="T27" fmla="*/ 182 h 194"/>
                <a:gd name="T28" fmla="*/ 152 w 169"/>
                <a:gd name="T29" fmla="*/ 151 h 194"/>
                <a:gd name="T30" fmla="*/ 169 w 169"/>
                <a:gd name="T31" fmla="*/ 107 h 194"/>
                <a:gd name="T32" fmla="*/ 151 w 169"/>
                <a:gd name="T33" fmla="*/ 66 h 194"/>
                <a:gd name="T34" fmla="*/ 106 w 169"/>
                <a:gd name="T35" fmla="*/ 51 h 194"/>
                <a:gd name="T36" fmla="*/ 0 w 169"/>
                <a:gd name="T37" fmla="*/ 82 h 194"/>
                <a:gd name="T38" fmla="*/ 14 w 169"/>
                <a:gd name="T39" fmla="*/ 10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194">
                  <a:moveTo>
                    <a:pt x="119" y="13"/>
                  </a:moveTo>
                  <a:cubicBezTo>
                    <a:pt x="90" y="13"/>
                    <a:pt x="64" y="9"/>
                    <a:pt x="42" y="0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64" y="31"/>
                    <a:pt x="97" y="35"/>
                    <a:pt x="133" y="35"/>
                  </a:cubicBezTo>
                  <a:cubicBezTo>
                    <a:pt x="138" y="12"/>
                    <a:pt x="138" y="12"/>
                    <a:pt x="138" y="12"/>
                  </a:cubicBezTo>
                  <a:cubicBezTo>
                    <a:pt x="134" y="12"/>
                    <a:pt x="128" y="13"/>
                    <a:pt x="119" y="13"/>
                  </a:cubicBezTo>
                  <a:close/>
                  <a:moveTo>
                    <a:pt x="14" y="102"/>
                  </a:moveTo>
                  <a:cubicBezTo>
                    <a:pt x="43" y="83"/>
                    <a:pt x="73" y="73"/>
                    <a:pt x="105" y="73"/>
                  </a:cubicBezTo>
                  <a:cubicBezTo>
                    <a:pt x="118" y="73"/>
                    <a:pt x="128" y="76"/>
                    <a:pt x="136" y="82"/>
                  </a:cubicBezTo>
                  <a:cubicBezTo>
                    <a:pt x="144" y="89"/>
                    <a:pt x="147" y="98"/>
                    <a:pt x="147" y="109"/>
                  </a:cubicBezTo>
                  <a:cubicBezTo>
                    <a:pt x="147" y="125"/>
                    <a:pt x="138" y="138"/>
                    <a:pt x="120" y="151"/>
                  </a:cubicBezTo>
                  <a:cubicBezTo>
                    <a:pt x="101" y="163"/>
                    <a:pt x="74" y="170"/>
                    <a:pt x="38" y="171"/>
                  </a:cubicBezTo>
                  <a:cubicBezTo>
                    <a:pt x="48" y="194"/>
                    <a:pt x="48" y="194"/>
                    <a:pt x="48" y="194"/>
                  </a:cubicBezTo>
                  <a:cubicBezTo>
                    <a:pt x="65" y="193"/>
                    <a:pt x="83" y="189"/>
                    <a:pt x="104" y="182"/>
                  </a:cubicBezTo>
                  <a:cubicBezTo>
                    <a:pt x="125" y="175"/>
                    <a:pt x="141" y="164"/>
                    <a:pt x="152" y="151"/>
                  </a:cubicBezTo>
                  <a:cubicBezTo>
                    <a:pt x="164" y="137"/>
                    <a:pt x="169" y="123"/>
                    <a:pt x="169" y="107"/>
                  </a:cubicBezTo>
                  <a:cubicBezTo>
                    <a:pt x="169" y="90"/>
                    <a:pt x="163" y="77"/>
                    <a:pt x="151" y="66"/>
                  </a:cubicBezTo>
                  <a:cubicBezTo>
                    <a:pt x="139" y="56"/>
                    <a:pt x="124" y="51"/>
                    <a:pt x="106" y="51"/>
                  </a:cubicBezTo>
                  <a:cubicBezTo>
                    <a:pt x="72" y="51"/>
                    <a:pt x="37" y="61"/>
                    <a:pt x="0" y="82"/>
                  </a:cubicBezTo>
                  <a:lnTo>
                    <a:pt x="14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32" name="Freeform 92"/>
            <p:cNvSpPr>
              <a:spLocks noEditPoints="1"/>
            </p:cNvSpPr>
            <p:nvPr userDrawn="1"/>
          </p:nvSpPr>
          <p:spPr bwMode="black">
            <a:xfrm>
              <a:off x="-1001" y="3770"/>
              <a:ext cx="454" cy="490"/>
            </a:xfrm>
            <a:custGeom>
              <a:avLst/>
              <a:gdLst>
                <a:gd name="T0" fmla="*/ 12 w 192"/>
                <a:gd name="T1" fmla="*/ 156 h 207"/>
                <a:gd name="T2" fmla="*/ 46 w 192"/>
                <a:gd name="T3" fmla="*/ 193 h 207"/>
                <a:gd name="T4" fmla="*/ 96 w 192"/>
                <a:gd name="T5" fmla="*/ 207 h 207"/>
                <a:gd name="T6" fmla="*/ 145 w 192"/>
                <a:gd name="T7" fmla="*/ 195 h 207"/>
                <a:gd name="T8" fmla="*/ 180 w 192"/>
                <a:gd name="T9" fmla="*/ 158 h 207"/>
                <a:gd name="T10" fmla="*/ 192 w 192"/>
                <a:gd name="T11" fmla="*/ 104 h 207"/>
                <a:gd name="T12" fmla="*/ 180 w 192"/>
                <a:gd name="T13" fmla="*/ 50 h 207"/>
                <a:gd name="T14" fmla="*/ 146 w 192"/>
                <a:gd name="T15" fmla="*/ 13 h 207"/>
                <a:gd name="T16" fmla="*/ 96 w 192"/>
                <a:gd name="T17" fmla="*/ 0 h 207"/>
                <a:gd name="T18" fmla="*/ 27 w 192"/>
                <a:gd name="T19" fmla="*/ 28 h 207"/>
                <a:gd name="T20" fmla="*/ 0 w 192"/>
                <a:gd name="T21" fmla="*/ 106 h 207"/>
                <a:gd name="T22" fmla="*/ 12 w 192"/>
                <a:gd name="T23" fmla="*/ 156 h 207"/>
                <a:gd name="T24" fmla="*/ 48 w 192"/>
                <a:gd name="T25" fmla="*/ 42 h 207"/>
                <a:gd name="T26" fmla="*/ 96 w 192"/>
                <a:gd name="T27" fmla="*/ 23 h 207"/>
                <a:gd name="T28" fmla="*/ 132 w 192"/>
                <a:gd name="T29" fmla="*/ 33 h 207"/>
                <a:gd name="T30" fmla="*/ 156 w 192"/>
                <a:gd name="T31" fmla="*/ 61 h 207"/>
                <a:gd name="T32" fmla="*/ 165 w 192"/>
                <a:gd name="T33" fmla="*/ 104 h 207"/>
                <a:gd name="T34" fmla="*/ 145 w 192"/>
                <a:gd name="T35" fmla="*/ 163 h 207"/>
                <a:gd name="T36" fmla="*/ 96 w 192"/>
                <a:gd name="T37" fmla="*/ 184 h 207"/>
                <a:gd name="T38" fmla="*/ 47 w 192"/>
                <a:gd name="T39" fmla="*/ 164 h 207"/>
                <a:gd name="T40" fmla="*/ 28 w 192"/>
                <a:gd name="T41" fmla="*/ 107 h 207"/>
                <a:gd name="T42" fmla="*/ 48 w 192"/>
                <a:gd name="T43" fmla="*/ 4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2" h="207">
                  <a:moveTo>
                    <a:pt x="12" y="156"/>
                  </a:moveTo>
                  <a:cubicBezTo>
                    <a:pt x="19" y="172"/>
                    <a:pt x="31" y="184"/>
                    <a:pt x="46" y="193"/>
                  </a:cubicBezTo>
                  <a:cubicBezTo>
                    <a:pt x="60" y="203"/>
                    <a:pt x="77" y="207"/>
                    <a:pt x="96" y="207"/>
                  </a:cubicBezTo>
                  <a:cubicBezTo>
                    <a:pt x="113" y="207"/>
                    <a:pt x="130" y="203"/>
                    <a:pt x="145" y="195"/>
                  </a:cubicBezTo>
                  <a:cubicBezTo>
                    <a:pt x="160" y="187"/>
                    <a:pt x="171" y="174"/>
                    <a:pt x="180" y="158"/>
                  </a:cubicBezTo>
                  <a:cubicBezTo>
                    <a:pt x="188" y="142"/>
                    <a:pt x="192" y="124"/>
                    <a:pt x="192" y="104"/>
                  </a:cubicBezTo>
                  <a:cubicBezTo>
                    <a:pt x="192" y="84"/>
                    <a:pt x="188" y="66"/>
                    <a:pt x="180" y="50"/>
                  </a:cubicBezTo>
                  <a:cubicBezTo>
                    <a:pt x="172" y="34"/>
                    <a:pt x="161" y="22"/>
                    <a:pt x="146" y="13"/>
                  </a:cubicBezTo>
                  <a:cubicBezTo>
                    <a:pt x="131" y="4"/>
                    <a:pt x="115" y="0"/>
                    <a:pt x="96" y="0"/>
                  </a:cubicBezTo>
                  <a:cubicBezTo>
                    <a:pt x="68" y="0"/>
                    <a:pt x="45" y="9"/>
                    <a:pt x="27" y="28"/>
                  </a:cubicBezTo>
                  <a:cubicBezTo>
                    <a:pt x="9" y="47"/>
                    <a:pt x="0" y="73"/>
                    <a:pt x="0" y="106"/>
                  </a:cubicBezTo>
                  <a:cubicBezTo>
                    <a:pt x="0" y="124"/>
                    <a:pt x="4" y="140"/>
                    <a:pt x="12" y="156"/>
                  </a:cubicBezTo>
                  <a:close/>
                  <a:moveTo>
                    <a:pt x="48" y="42"/>
                  </a:moveTo>
                  <a:cubicBezTo>
                    <a:pt x="61" y="29"/>
                    <a:pt x="78" y="23"/>
                    <a:pt x="96" y="23"/>
                  </a:cubicBezTo>
                  <a:cubicBezTo>
                    <a:pt x="110" y="23"/>
                    <a:pt x="121" y="26"/>
                    <a:pt x="132" y="33"/>
                  </a:cubicBezTo>
                  <a:cubicBezTo>
                    <a:pt x="143" y="39"/>
                    <a:pt x="151" y="49"/>
                    <a:pt x="156" y="61"/>
                  </a:cubicBezTo>
                  <a:cubicBezTo>
                    <a:pt x="162" y="73"/>
                    <a:pt x="165" y="87"/>
                    <a:pt x="165" y="104"/>
                  </a:cubicBezTo>
                  <a:cubicBezTo>
                    <a:pt x="165" y="130"/>
                    <a:pt x="158" y="149"/>
                    <a:pt x="145" y="163"/>
                  </a:cubicBezTo>
                  <a:cubicBezTo>
                    <a:pt x="132" y="177"/>
                    <a:pt x="116" y="184"/>
                    <a:pt x="96" y="184"/>
                  </a:cubicBezTo>
                  <a:cubicBezTo>
                    <a:pt x="76" y="184"/>
                    <a:pt x="60" y="178"/>
                    <a:pt x="47" y="164"/>
                  </a:cubicBezTo>
                  <a:cubicBezTo>
                    <a:pt x="34" y="150"/>
                    <a:pt x="28" y="131"/>
                    <a:pt x="28" y="107"/>
                  </a:cubicBezTo>
                  <a:cubicBezTo>
                    <a:pt x="28" y="76"/>
                    <a:pt x="34" y="55"/>
                    <a:pt x="48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33" name="Freeform 93"/>
            <p:cNvSpPr>
              <a:spLocks noEditPoints="1"/>
            </p:cNvSpPr>
            <p:nvPr userDrawn="1"/>
          </p:nvSpPr>
          <p:spPr bwMode="black">
            <a:xfrm>
              <a:off x="-491" y="3780"/>
              <a:ext cx="360" cy="473"/>
            </a:xfrm>
            <a:custGeom>
              <a:avLst/>
              <a:gdLst>
                <a:gd name="T0" fmla="*/ 77 w 152"/>
                <a:gd name="T1" fmla="*/ 200 h 200"/>
                <a:gd name="T2" fmla="*/ 109 w 152"/>
                <a:gd name="T3" fmla="*/ 196 h 200"/>
                <a:gd name="T4" fmla="*/ 131 w 152"/>
                <a:gd name="T5" fmla="*/ 186 h 200"/>
                <a:gd name="T6" fmla="*/ 146 w 152"/>
                <a:gd name="T7" fmla="*/ 168 h 200"/>
                <a:gd name="T8" fmla="*/ 152 w 152"/>
                <a:gd name="T9" fmla="*/ 142 h 200"/>
                <a:gd name="T10" fmla="*/ 142 w 152"/>
                <a:gd name="T11" fmla="*/ 111 h 200"/>
                <a:gd name="T12" fmla="*/ 114 w 152"/>
                <a:gd name="T13" fmla="*/ 93 h 200"/>
                <a:gd name="T14" fmla="*/ 135 w 152"/>
                <a:gd name="T15" fmla="*/ 75 h 200"/>
                <a:gd name="T16" fmla="*/ 142 w 152"/>
                <a:gd name="T17" fmla="*/ 51 h 200"/>
                <a:gd name="T18" fmla="*/ 134 w 152"/>
                <a:gd name="T19" fmla="*/ 24 h 200"/>
                <a:gd name="T20" fmla="*/ 112 w 152"/>
                <a:gd name="T21" fmla="*/ 6 h 200"/>
                <a:gd name="T22" fmla="*/ 76 w 152"/>
                <a:gd name="T23" fmla="*/ 0 h 200"/>
                <a:gd name="T24" fmla="*/ 0 w 152"/>
                <a:gd name="T25" fmla="*/ 0 h 200"/>
                <a:gd name="T26" fmla="*/ 0 w 152"/>
                <a:gd name="T27" fmla="*/ 200 h 200"/>
                <a:gd name="T28" fmla="*/ 77 w 152"/>
                <a:gd name="T29" fmla="*/ 200 h 200"/>
                <a:gd name="T30" fmla="*/ 27 w 152"/>
                <a:gd name="T31" fmla="*/ 23 h 200"/>
                <a:gd name="T32" fmla="*/ 67 w 152"/>
                <a:gd name="T33" fmla="*/ 23 h 200"/>
                <a:gd name="T34" fmla="*/ 97 w 152"/>
                <a:gd name="T35" fmla="*/ 26 h 200"/>
                <a:gd name="T36" fmla="*/ 111 w 152"/>
                <a:gd name="T37" fmla="*/ 36 h 200"/>
                <a:gd name="T38" fmla="*/ 116 w 152"/>
                <a:gd name="T39" fmla="*/ 54 h 200"/>
                <a:gd name="T40" fmla="*/ 111 w 152"/>
                <a:gd name="T41" fmla="*/ 71 h 200"/>
                <a:gd name="T42" fmla="*/ 96 w 152"/>
                <a:gd name="T43" fmla="*/ 81 h 200"/>
                <a:gd name="T44" fmla="*/ 70 w 152"/>
                <a:gd name="T45" fmla="*/ 84 h 200"/>
                <a:gd name="T46" fmla="*/ 27 w 152"/>
                <a:gd name="T47" fmla="*/ 84 h 200"/>
                <a:gd name="T48" fmla="*/ 27 w 152"/>
                <a:gd name="T49" fmla="*/ 23 h 200"/>
                <a:gd name="T50" fmla="*/ 27 w 152"/>
                <a:gd name="T51" fmla="*/ 107 h 200"/>
                <a:gd name="T52" fmla="*/ 73 w 152"/>
                <a:gd name="T53" fmla="*/ 107 h 200"/>
                <a:gd name="T54" fmla="*/ 103 w 152"/>
                <a:gd name="T55" fmla="*/ 111 h 200"/>
                <a:gd name="T56" fmla="*/ 118 w 152"/>
                <a:gd name="T57" fmla="*/ 122 h 200"/>
                <a:gd name="T58" fmla="*/ 124 w 152"/>
                <a:gd name="T59" fmla="*/ 142 h 200"/>
                <a:gd name="T60" fmla="*/ 120 w 152"/>
                <a:gd name="T61" fmla="*/ 159 h 200"/>
                <a:gd name="T62" fmla="*/ 110 w 152"/>
                <a:gd name="T63" fmla="*/ 170 h 200"/>
                <a:gd name="T64" fmla="*/ 95 w 152"/>
                <a:gd name="T65" fmla="*/ 175 h 200"/>
                <a:gd name="T66" fmla="*/ 77 w 152"/>
                <a:gd name="T67" fmla="*/ 176 h 200"/>
                <a:gd name="T68" fmla="*/ 27 w 152"/>
                <a:gd name="T69" fmla="*/ 176 h 200"/>
                <a:gd name="T70" fmla="*/ 27 w 152"/>
                <a:gd name="T71" fmla="*/ 107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2" h="200">
                  <a:moveTo>
                    <a:pt x="77" y="200"/>
                  </a:moveTo>
                  <a:cubicBezTo>
                    <a:pt x="90" y="200"/>
                    <a:pt x="100" y="199"/>
                    <a:pt x="109" y="196"/>
                  </a:cubicBezTo>
                  <a:cubicBezTo>
                    <a:pt x="118" y="194"/>
                    <a:pt x="125" y="191"/>
                    <a:pt x="131" y="186"/>
                  </a:cubicBezTo>
                  <a:cubicBezTo>
                    <a:pt x="137" y="182"/>
                    <a:pt x="142" y="176"/>
                    <a:pt x="146" y="168"/>
                  </a:cubicBezTo>
                  <a:cubicBezTo>
                    <a:pt x="150" y="160"/>
                    <a:pt x="152" y="151"/>
                    <a:pt x="152" y="142"/>
                  </a:cubicBezTo>
                  <a:cubicBezTo>
                    <a:pt x="152" y="130"/>
                    <a:pt x="148" y="120"/>
                    <a:pt x="142" y="111"/>
                  </a:cubicBezTo>
                  <a:cubicBezTo>
                    <a:pt x="135" y="103"/>
                    <a:pt x="126" y="97"/>
                    <a:pt x="114" y="93"/>
                  </a:cubicBezTo>
                  <a:cubicBezTo>
                    <a:pt x="123" y="89"/>
                    <a:pt x="130" y="82"/>
                    <a:pt x="135" y="75"/>
                  </a:cubicBezTo>
                  <a:cubicBezTo>
                    <a:pt x="140" y="67"/>
                    <a:pt x="142" y="59"/>
                    <a:pt x="142" y="51"/>
                  </a:cubicBezTo>
                  <a:cubicBezTo>
                    <a:pt x="142" y="42"/>
                    <a:pt x="139" y="33"/>
                    <a:pt x="134" y="24"/>
                  </a:cubicBezTo>
                  <a:cubicBezTo>
                    <a:pt x="129" y="16"/>
                    <a:pt x="122" y="10"/>
                    <a:pt x="112" y="6"/>
                  </a:cubicBezTo>
                  <a:cubicBezTo>
                    <a:pt x="103" y="2"/>
                    <a:pt x="91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0"/>
                    <a:pt x="0" y="200"/>
                    <a:pt x="0" y="200"/>
                  </a:cubicBezTo>
                  <a:lnTo>
                    <a:pt x="77" y="200"/>
                  </a:lnTo>
                  <a:close/>
                  <a:moveTo>
                    <a:pt x="27" y="23"/>
                  </a:moveTo>
                  <a:cubicBezTo>
                    <a:pt x="67" y="23"/>
                    <a:pt x="67" y="23"/>
                    <a:pt x="67" y="23"/>
                  </a:cubicBezTo>
                  <a:cubicBezTo>
                    <a:pt x="81" y="23"/>
                    <a:pt x="92" y="24"/>
                    <a:pt x="97" y="26"/>
                  </a:cubicBezTo>
                  <a:cubicBezTo>
                    <a:pt x="103" y="28"/>
                    <a:pt x="108" y="31"/>
                    <a:pt x="111" y="36"/>
                  </a:cubicBezTo>
                  <a:cubicBezTo>
                    <a:pt x="114" y="41"/>
                    <a:pt x="116" y="47"/>
                    <a:pt x="116" y="54"/>
                  </a:cubicBezTo>
                  <a:cubicBezTo>
                    <a:pt x="116" y="61"/>
                    <a:pt x="114" y="67"/>
                    <a:pt x="111" y="71"/>
                  </a:cubicBezTo>
                  <a:cubicBezTo>
                    <a:pt x="107" y="76"/>
                    <a:pt x="102" y="79"/>
                    <a:pt x="96" y="81"/>
                  </a:cubicBezTo>
                  <a:cubicBezTo>
                    <a:pt x="90" y="83"/>
                    <a:pt x="82" y="84"/>
                    <a:pt x="70" y="84"/>
                  </a:cubicBezTo>
                  <a:cubicBezTo>
                    <a:pt x="27" y="84"/>
                    <a:pt x="27" y="84"/>
                    <a:pt x="27" y="84"/>
                  </a:cubicBezTo>
                  <a:lnTo>
                    <a:pt x="27" y="23"/>
                  </a:lnTo>
                  <a:close/>
                  <a:moveTo>
                    <a:pt x="27" y="107"/>
                  </a:moveTo>
                  <a:cubicBezTo>
                    <a:pt x="73" y="107"/>
                    <a:pt x="73" y="107"/>
                    <a:pt x="73" y="107"/>
                  </a:cubicBezTo>
                  <a:cubicBezTo>
                    <a:pt x="86" y="107"/>
                    <a:pt x="96" y="108"/>
                    <a:pt x="103" y="111"/>
                  </a:cubicBezTo>
                  <a:cubicBezTo>
                    <a:pt x="109" y="113"/>
                    <a:pt x="115" y="117"/>
                    <a:pt x="118" y="122"/>
                  </a:cubicBezTo>
                  <a:cubicBezTo>
                    <a:pt x="122" y="128"/>
                    <a:pt x="124" y="134"/>
                    <a:pt x="124" y="142"/>
                  </a:cubicBezTo>
                  <a:cubicBezTo>
                    <a:pt x="124" y="148"/>
                    <a:pt x="123" y="154"/>
                    <a:pt x="120" y="159"/>
                  </a:cubicBezTo>
                  <a:cubicBezTo>
                    <a:pt x="118" y="163"/>
                    <a:pt x="114" y="167"/>
                    <a:pt x="110" y="170"/>
                  </a:cubicBezTo>
                  <a:cubicBezTo>
                    <a:pt x="106" y="172"/>
                    <a:pt x="101" y="174"/>
                    <a:pt x="95" y="175"/>
                  </a:cubicBezTo>
                  <a:cubicBezTo>
                    <a:pt x="91" y="176"/>
                    <a:pt x="85" y="176"/>
                    <a:pt x="77" y="176"/>
                  </a:cubicBezTo>
                  <a:cubicBezTo>
                    <a:pt x="27" y="176"/>
                    <a:pt x="27" y="176"/>
                    <a:pt x="27" y="176"/>
                  </a:cubicBezTo>
                  <a:lnTo>
                    <a:pt x="27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34" name="Freeform 94"/>
            <p:cNvSpPr>
              <a:spLocks noEditPoints="1"/>
            </p:cNvSpPr>
            <p:nvPr userDrawn="1"/>
          </p:nvSpPr>
          <p:spPr bwMode="black">
            <a:xfrm>
              <a:off x="-51" y="3780"/>
              <a:ext cx="416" cy="473"/>
            </a:xfrm>
            <a:custGeom>
              <a:avLst/>
              <a:gdLst>
                <a:gd name="T0" fmla="*/ 26 w 176"/>
                <a:gd name="T1" fmla="*/ 200 h 200"/>
                <a:gd name="T2" fmla="*/ 26 w 176"/>
                <a:gd name="T3" fmla="*/ 111 h 200"/>
                <a:gd name="T4" fmla="*/ 57 w 176"/>
                <a:gd name="T5" fmla="*/ 111 h 200"/>
                <a:gd name="T6" fmla="*/ 72 w 176"/>
                <a:gd name="T7" fmla="*/ 112 h 200"/>
                <a:gd name="T8" fmla="*/ 84 w 176"/>
                <a:gd name="T9" fmla="*/ 117 h 200"/>
                <a:gd name="T10" fmla="*/ 97 w 176"/>
                <a:gd name="T11" fmla="*/ 130 h 200"/>
                <a:gd name="T12" fmla="*/ 116 w 176"/>
                <a:gd name="T13" fmla="*/ 158 h 200"/>
                <a:gd name="T14" fmla="*/ 143 w 176"/>
                <a:gd name="T15" fmla="*/ 200 h 200"/>
                <a:gd name="T16" fmla="*/ 176 w 176"/>
                <a:gd name="T17" fmla="*/ 200 h 200"/>
                <a:gd name="T18" fmla="*/ 141 w 176"/>
                <a:gd name="T19" fmla="*/ 145 h 200"/>
                <a:gd name="T20" fmla="*/ 119 w 176"/>
                <a:gd name="T21" fmla="*/ 119 h 200"/>
                <a:gd name="T22" fmla="*/ 103 w 176"/>
                <a:gd name="T23" fmla="*/ 109 h 200"/>
                <a:gd name="T24" fmla="*/ 146 w 176"/>
                <a:gd name="T25" fmla="*/ 90 h 200"/>
                <a:gd name="T26" fmla="*/ 160 w 176"/>
                <a:gd name="T27" fmla="*/ 54 h 200"/>
                <a:gd name="T28" fmla="*/ 151 w 176"/>
                <a:gd name="T29" fmla="*/ 24 h 200"/>
                <a:gd name="T30" fmla="*/ 129 w 176"/>
                <a:gd name="T31" fmla="*/ 5 h 200"/>
                <a:gd name="T32" fmla="*/ 88 w 176"/>
                <a:gd name="T33" fmla="*/ 0 h 200"/>
                <a:gd name="T34" fmla="*/ 0 w 176"/>
                <a:gd name="T35" fmla="*/ 0 h 200"/>
                <a:gd name="T36" fmla="*/ 0 w 176"/>
                <a:gd name="T37" fmla="*/ 200 h 200"/>
                <a:gd name="T38" fmla="*/ 26 w 176"/>
                <a:gd name="T39" fmla="*/ 200 h 200"/>
                <a:gd name="T40" fmla="*/ 26 w 176"/>
                <a:gd name="T41" fmla="*/ 22 h 200"/>
                <a:gd name="T42" fmla="*/ 90 w 176"/>
                <a:gd name="T43" fmla="*/ 22 h 200"/>
                <a:gd name="T44" fmla="*/ 122 w 176"/>
                <a:gd name="T45" fmla="*/ 31 h 200"/>
                <a:gd name="T46" fmla="*/ 132 w 176"/>
                <a:gd name="T47" fmla="*/ 54 h 200"/>
                <a:gd name="T48" fmla="*/ 127 w 176"/>
                <a:gd name="T49" fmla="*/ 72 h 200"/>
                <a:gd name="T50" fmla="*/ 112 w 176"/>
                <a:gd name="T51" fmla="*/ 84 h 200"/>
                <a:gd name="T52" fmla="*/ 83 w 176"/>
                <a:gd name="T53" fmla="*/ 88 h 200"/>
                <a:gd name="T54" fmla="*/ 26 w 176"/>
                <a:gd name="T55" fmla="*/ 88 h 200"/>
                <a:gd name="T56" fmla="*/ 26 w 176"/>
                <a:gd name="T57" fmla="*/ 2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6" h="200">
                  <a:moveTo>
                    <a:pt x="26" y="200"/>
                  </a:moveTo>
                  <a:cubicBezTo>
                    <a:pt x="26" y="111"/>
                    <a:pt x="26" y="111"/>
                    <a:pt x="26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64" y="111"/>
                    <a:pt x="69" y="111"/>
                    <a:pt x="72" y="112"/>
                  </a:cubicBezTo>
                  <a:cubicBezTo>
                    <a:pt x="76" y="113"/>
                    <a:pt x="80" y="115"/>
                    <a:pt x="84" y="117"/>
                  </a:cubicBezTo>
                  <a:cubicBezTo>
                    <a:pt x="88" y="120"/>
                    <a:pt x="92" y="124"/>
                    <a:pt x="97" y="130"/>
                  </a:cubicBezTo>
                  <a:cubicBezTo>
                    <a:pt x="102" y="137"/>
                    <a:pt x="109" y="146"/>
                    <a:pt x="116" y="158"/>
                  </a:cubicBezTo>
                  <a:cubicBezTo>
                    <a:pt x="143" y="200"/>
                    <a:pt x="143" y="200"/>
                    <a:pt x="143" y="200"/>
                  </a:cubicBezTo>
                  <a:cubicBezTo>
                    <a:pt x="176" y="200"/>
                    <a:pt x="176" y="200"/>
                    <a:pt x="176" y="200"/>
                  </a:cubicBezTo>
                  <a:cubicBezTo>
                    <a:pt x="141" y="145"/>
                    <a:pt x="141" y="145"/>
                    <a:pt x="141" y="145"/>
                  </a:cubicBezTo>
                  <a:cubicBezTo>
                    <a:pt x="134" y="135"/>
                    <a:pt x="127" y="126"/>
                    <a:pt x="119" y="119"/>
                  </a:cubicBezTo>
                  <a:cubicBezTo>
                    <a:pt x="116" y="115"/>
                    <a:pt x="110" y="112"/>
                    <a:pt x="103" y="109"/>
                  </a:cubicBezTo>
                  <a:cubicBezTo>
                    <a:pt x="123" y="106"/>
                    <a:pt x="137" y="100"/>
                    <a:pt x="146" y="90"/>
                  </a:cubicBezTo>
                  <a:cubicBezTo>
                    <a:pt x="155" y="80"/>
                    <a:pt x="160" y="68"/>
                    <a:pt x="160" y="54"/>
                  </a:cubicBezTo>
                  <a:cubicBezTo>
                    <a:pt x="160" y="43"/>
                    <a:pt x="157" y="33"/>
                    <a:pt x="151" y="24"/>
                  </a:cubicBezTo>
                  <a:cubicBezTo>
                    <a:pt x="146" y="15"/>
                    <a:pt x="138" y="8"/>
                    <a:pt x="129" y="5"/>
                  </a:cubicBezTo>
                  <a:cubicBezTo>
                    <a:pt x="120" y="1"/>
                    <a:pt x="106" y="0"/>
                    <a:pt x="8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0"/>
                    <a:pt x="0" y="200"/>
                    <a:pt x="0" y="200"/>
                  </a:cubicBezTo>
                  <a:lnTo>
                    <a:pt x="26" y="200"/>
                  </a:lnTo>
                  <a:close/>
                  <a:moveTo>
                    <a:pt x="26" y="22"/>
                  </a:moveTo>
                  <a:cubicBezTo>
                    <a:pt x="90" y="22"/>
                    <a:pt x="90" y="22"/>
                    <a:pt x="90" y="22"/>
                  </a:cubicBezTo>
                  <a:cubicBezTo>
                    <a:pt x="104" y="22"/>
                    <a:pt x="115" y="25"/>
                    <a:pt x="122" y="31"/>
                  </a:cubicBezTo>
                  <a:cubicBezTo>
                    <a:pt x="129" y="37"/>
                    <a:pt x="132" y="45"/>
                    <a:pt x="132" y="54"/>
                  </a:cubicBezTo>
                  <a:cubicBezTo>
                    <a:pt x="132" y="61"/>
                    <a:pt x="131" y="67"/>
                    <a:pt x="127" y="72"/>
                  </a:cubicBezTo>
                  <a:cubicBezTo>
                    <a:pt x="124" y="78"/>
                    <a:pt x="118" y="82"/>
                    <a:pt x="112" y="84"/>
                  </a:cubicBezTo>
                  <a:cubicBezTo>
                    <a:pt x="105" y="87"/>
                    <a:pt x="95" y="88"/>
                    <a:pt x="83" y="88"/>
                  </a:cubicBezTo>
                  <a:cubicBezTo>
                    <a:pt x="26" y="88"/>
                    <a:pt x="26" y="88"/>
                    <a:pt x="26" y="88"/>
                  </a:cubicBezTo>
                  <a:lnTo>
                    <a:pt x="26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35" name="Rectangle 95"/>
            <p:cNvSpPr>
              <a:spLocks noChangeArrowheads="1"/>
            </p:cNvSpPr>
            <p:nvPr userDrawn="1"/>
          </p:nvSpPr>
          <p:spPr bwMode="black">
            <a:xfrm>
              <a:off x="429" y="3780"/>
              <a:ext cx="61" cy="47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36" name="Freeform 96"/>
            <p:cNvSpPr/>
            <p:nvPr userDrawn="1"/>
          </p:nvSpPr>
          <p:spPr bwMode="black">
            <a:xfrm>
              <a:off x="580" y="3770"/>
              <a:ext cx="438" cy="490"/>
            </a:xfrm>
            <a:custGeom>
              <a:avLst/>
              <a:gdLst>
                <a:gd name="T0" fmla="*/ 159 w 185"/>
                <a:gd name="T1" fmla="*/ 125 h 207"/>
                <a:gd name="T2" fmla="*/ 159 w 185"/>
                <a:gd name="T3" fmla="*/ 162 h 207"/>
                <a:gd name="T4" fmla="*/ 134 w 185"/>
                <a:gd name="T5" fmla="*/ 177 h 207"/>
                <a:gd name="T6" fmla="*/ 100 w 185"/>
                <a:gd name="T7" fmla="*/ 183 h 207"/>
                <a:gd name="T8" fmla="*/ 63 w 185"/>
                <a:gd name="T9" fmla="*/ 174 h 207"/>
                <a:gd name="T10" fmla="*/ 36 w 185"/>
                <a:gd name="T11" fmla="*/ 148 h 207"/>
                <a:gd name="T12" fmla="*/ 27 w 185"/>
                <a:gd name="T13" fmla="*/ 103 h 207"/>
                <a:gd name="T14" fmla="*/ 35 w 185"/>
                <a:gd name="T15" fmla="*/ 63 h 207"/>
                <a:gd name="T16" fmla="*/ 47 w 185"/>
                <a:gd name="T17" fmla="*/ 43 h 207"/>
                <a:gd name="T18" fmla="*/ 69 w 185"/>
                <a:gd name="T19" fmla="*/ 28 h 207"/>
                <a:gd name="T20" fmla="*/ 100 w 185"/>
                <a:gd name="T21" fmla="*/ 23 h 207"/>
                <a:gd name="T22" fmla="*/ 128 w 185"/>
                <a:gd name="T23" fmla="*/ 28 h 207"/>
                <a:gd name="T24" fmla="*/ 147 w 185"/>
                <a:gd name="T25" fmla="*/ 42 h 207"/>
                <a:gd name="T26" fmla="*/ 158 w 185"/>
                <a:gd name="T27" fmla="*/ 66 h 207"/>
                <a:gd name="T28" fmla="*/ 182 w 185"/>
                <a:gd name="T29" fmla="*/ 59 h 207"/>
                <a:gd name="T30" fmla="*/ 167 w 185"/>
                <a:gd name="T31" fmla="*/ 27 h 207"/>
                <a:gd name="T32" fmla="*/ 139 w 185"/>
                <a:gd name="T33" fmla="*/ 7 h 207"/>
                <a:gd name="T34" fmla="*/ 100 w 185"/>
                <a:gd name="T35" fmla="*/ 0 h 207"/>
                <a:gd name="T36" fmla="*/ 47 w 185"/>
                <a:gd name="T37" fmla="*/ 12 h 207"/>
                <a:gd name="T38" fmla="*/ 12 w 185"/>
                <a:gd name="T39" fmla="*/ 50 h 207"/>
                <a:gd name="T40" fmla="*/ 0 w 185"/>
                <a:gd name="T41" fmla="*/ 105 h 207"/>
                <a:gd name="T42" fmla="*/ 12 w 185"/>
                <a:gd name="T43" fmla="*/ 158 h 207"/>
                <a:gd name="T44" fmla="*/ 48 w 185"/>
                <a:gd name="T45" fmla="*/ 194 h 207"/>
                <a:gd name="T46" fmla="*/ 102 w 185"/>
                <a:gd name="T47" fmla="*/ 207 h 207"/>
                <a:gd name="T48" fmla="*/ 145 w 185"/>
                <a:gd name="T49" fmla="*/ 199 h 207"/>
                <a:gd name="T50" fmla="*/ 185 w 185"/>
                <a:gd name="T51" fmla="*/ 176 h 207"/>
                <a:gd name="T52" fmla="*/ 185 w 185"/>
                <a:gd name="T53" fmla="*/ 102 h 207"/>
                <a:gd name="T54" fmla="*/ 100 w 185"/>
                <a:gd name="T55" fmla="*/ 102 h 207"/>
                <a:gd name="T56" fmla="*/ 100 w 185"/>
                <a:gd name="T57" fmla="*/ 125 h 207"/>
                <a:gd name="T58" fmla="*/ 159 w 185"/>
                <a:gd name="T59" fmla="*/ 12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5" h="207">
                  <a:moveTo>
                    <a:pt x="159" y="125"/>
                  </a:moveTo>
                  <a:cubicBezTo>
                    <a:pt x="159" y="162"/>
                    <a:pt x="159" y="162"/>
                    <a:pt x="159" y="162"/>
                  </a:cubicBezTo>
                  <a:cubicBezTo>
                    <a:pt x="153" y="167"/>
                    <a:pt x="145" y="172"/>
                    <a:pt x="134" y="177"/>
                  </a:cubicBezTo>
                  <a:cubicBezTo>
                    <a:pt x="123" y="181"/>
                    <a:pt x="112" y="183"/>
                    <a:pt x="100" y="183"/>
                  </a:cubicBezTo>
                  <a:cubicBezTo>
                    <a:pt x="87" y="183"/>
                    <a:pt x="75" y="180"/>
                    <a:pt x="63" y="174"/>
                  </a:cubicBezTo>
                  <a:cubicBezTo>
                    <a:pt x="51" y="169"/>
                    <a:pt x="42" y="160"/>
                    <a:pt x="36" y="148"/>
                  </a:cubicBezTo>
                  <a:cubicBezTo>
                    <a:pt x="30" y="136"/>
                    <a:pt x="27" y="121"/>
                    <a:pt x="27" y="103"/>
                  </a:cubicBezTo>
                  <a:cubicBezTo>
                    <a:pt x="27" y="88"/>
                    <a:pt x="30" y="75"/>
                    <a:pt x="35" y="63"/>
                  </a:cubicBezTo>
                  <a:cubicBezTo>
                    <a:pt x="38" y="55"/>
                    <a:pt x="42" y="49"/>
                    <a:pt x="47" y="43"/>
                  </a:cubicBezTo>
                  <a:cubicBezTo>
                    <a:pt x="53" y="37"/>
                    <a:pt x="60" y="32"/>
                    <a:pt x="69" y="28"/>
                  </a:cubicBezTo>
                  <a:cubicBezTo>
                    <a:pt x="77" y="25"/>
                    <a:pt x="88" y="23"/>
                    <a:pt x="100" y="23"/>
                  </a:cubicBezTo>
                  <a:cubicBezTo>
                    <a:pt x="110" y="23"/>
                    <a:pt x="119" y="25"/>
                    <a:pt x="128" y="28"/>
                  </a:cubicBezTo>
                  <a:cubicBezTo>
                    <a:pt x="136" y="32"/>
                    <a:pt x="142" y="36"/>
                    <a:pt x="147" y="42"/>
                  </a:cubicBezTo>
                  <a:cubicBezTo>
                    <a:pt x="151" y="48"/>
                    <a:pt x="155" y="56"/>
                    <a:pt x="158" y="66"/>
                  </a:cubicBezTo>
                  <a:cubicBezTo>
                    <a:pt x="182" y="59"/>
                    <a:pt x="182" y="59"/>
                    <a:pt x="182" y="59"/>
                  </a:cubicBezTo>
                  <a:cubicBezTo>
                    <a:pt x="178" y="46"/>
                    <a:pt x="173" y="35"/>
                    <a:pt x="167" y="27"/>
                  </a:cubicBezTo>
                  <a:cubicBezTo>
                    <a:pt x="160" y="18"/>
                    <a:pt x="151" y="12"/>
                    <a:pt x="139" y="7"/>
                  </a:cubicBezTo>
                  <a:cubicBezTo>
                    <a:pt x="127" y="2"/>
                    <a:pt x="114" y="0"/>
                    <a:pt x="100" y="0"/>
                  </a:cubicBezTo>
                  <a:cubicBezTo>
                    <a:pt x="80" y="0"/>
                    <a:pt x="62" y="4"/>
                    <a:pt x="47" y="12"/>
                  </a:cubicBezTo>
                  <a:cubicBezTo>
                    <a:pt x="32" y="21"/>
                    <a:pt x="20" y="33"/>
                    <a:pt x="12" y="50"/>
                  </a:cubicBezTo>
                  <a:cubicBezTo>
                    <a:pt x="4" y="67"/>
                    <a:pt x="0" y="85"/>
                    <a:pt x="0" y="105"/>
                  </a:cubicBezTo>
                  <a:cubicBezTo>
                    <a:pt x="0" y="124"/>
                    <a:pt x="4" y="142"/>
                    <a:pt x="12" y="158"/>
                  </a:cubicBezTo>
                  <a:cubicBezTo>
                    <a:pt x="20" y="174"/>
                    <a:pt x="32" y="186"/>
                    <a:pt x="48" y="194"/>
                  </a:cubicBezTo>
                  <a:cubicBezTo>
                    <a:pt x="64" y="203"/>
                    <a:pt x="82" y="207"/>
                    <a:pt x="102" y="207"/>
                  </a:cubicBezTo>
                  <a:cubicBezTo>
                    <a:pt x="117" y="207"/>
                    <a:pt x="131" y="204"/>
                    <a:pt x="145" y="199"/>
                  </a:cubicBezTo>
                  <a:cubicBezTo>
                    <a:pt x="158" y="194"/>
                    <a:pt x="172" y="186"/>
                    <a:pt x="185" y="176"/>
                  </a:cubicBezTo>
                  <a:cubicBezTo>
                    <a:pt x="185" y="102"/>
                    <a:pt x="185" y="102"/>
                    <a:pt x="185" y="102"/>
                  </a:cubicBezTo>
                  <a:cubicBezTo>
                    <a:pt x="100" y="102"/>
                    <a:pt x="100" y="102"/>
                    <a:pt x="100" y="102"/>
                  </a:cubicBezTo>
                  <a:cubicBezTo>
                    <a:pt x="100" y="125"/>
                    <a:pt x="100" y="125"/>
                    <a:pt x="100" y="125"/>
                  </a:cubicBezTo>
                  <a:lnTo>
                    <a:pt x="159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37" name="Freeform 97"/>
            <p:cNvSpPr>
              <a:spLocks noEditPoints="1"/>
            </p:cNvSpPr>
            <p:nvPr userDrawn="1"/>
          </p:nvSpPr>
          <p:spPr bwMode="black">
            <a:xfrm>
              <a:off x="1051" y="3780"/>
              <a:ext cx="442" cy="473"/>
            </a:xfrm>
            <a:custGeom>
              <a:avLst/>
              <a:gdLst>
                <a:gd name="T0" fmla="*/ 28 w 187"/>
                <a:gd name="T1" fmla="*/ 200 h 200"/>
                <a:gd name="T2" fmla="*/ 50 w 187"/>
                <a:gd name="T3" fmla="*/ 139 h 200"/>
                <a:gd name="T4" fmla="*/ 134 w 187"/>
                <a:gd name="T5" fmla="*/ 139 h 200"/>
                <a:gd name="T6" fmla="*/ 157 w 187"/>
                <a:gd name="T7" fmla="*/ 200 h 200"/>
                <a:gd name="T8" fmla="*/ 187 w 187"/>
                <a:gd name="T9" fmla="*/ 200 h 200"/>
                <a:gd name="T10" fmla="*/ 106 w 187"/>
                <a:gd name="T11" fmla="*/ 0 h 200"/>
                <a:gd name="T12" fmla="*/ 77 w 187"/>
                <a:gd name="T13" fmla="*/ 0 h 200"/>
                <a:gd name="T14" fmla="*/ 0 w 187"/>
                <a:gd name="T15" fmla="*/ 200 h 200"/>
                <a:gd name="T16" fmla="*/ 28 w 187"/>
                <a:gd name="T17" fmla="*/ 200 h 200"/>
                <a:gd name="T18" fmla="*/ 80 w 187"/>
                <a:gd name="T19" fmla="*/ 59 h 200"/>
                <a:gd name="T20" fmla="*/ 91 w 187"/>
                <a:gd name="T21" fmla="*/ 21 h 200"/>
                <a:gd name="T22" fmla="*/ 105 w 187"/>
                <a:gd name="T23" fmla="*/ 62 h 200"/>
                <a:gd name="T24" fmla="*/ 126 w 187"/>
                <a:gd name="T25" fmla="*/ 117 h 200"/>
                <a:gd name="T26" fmla="*/ 58 w 187"/>
                <a:gd name="T27" fmla="*/ 117 h 200"/>
                <a:gd name="T28" fmla="*/ 80 w 187"/>
                <a:gd name="T29" fmla="*/ 5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200">
                  <a:moveTo>
                    <a:pt x="28" y="200"/>
                  </a:moveTo>
                  <a:cubicBezTo>
                    <a:pt x="50" y="139"/>
                    <a:pt x="50" y="139"/>
                    <a:pt x="50" y="139"/>
                  </a:cubicBezTo>
                  <a:cubicBezTo>
                    <a:pt x="134" y="139"/>
                    <a:pt x="134" y="139"/>
                    <a:pt x="134" y="139"/>
                  </a:cubicBezTo>
                  <a:cubicBezTo>
                    <a:pt x="157" y="200"/>
                    <a:pt x="157" y="200"/>
                    <a:pt x="157" y="200"/>
                  </a:cubicBezTo>
                  <a:cubicBezTo>
                    <a:pt x="187" y="200"/>
                    <a:pt x="187" y="200"/>
                    <a:pt x="187" y="20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0" y="200"/>
                    <a:pt x="0" y="200"/>
                    <a:pt x="0" y="200"/>
                  </a:cubicBezTo>
                  <a:lnTo>
                    <a:pt x="28" y="200"/>
                  </a:lnTo>
                  <a:close/>
                  <a:moveTo>
                    <a:pt x="80" y="59"/>
                  </a:moveTo>
                  <a:cubicBezTo>
                    <a:pt x="85" y="46"/>
                    <a:pt x="88" y="33"/>
                    <a:pt x="91" y="21"/>
                  </a:cubicBezTo>
                  <a:cubicBezTo>
                    <a:pt x="94" y="31"/>
                    <a:pt x="99" y="45"/>
                    <a:pt x="105" y="62"/>
                  </a:cubicBezTo>
                  <a:cubicBezTo>
                    <a:pt x="126" y="117"/>
                    <a:pt x="126" y="117"/>
                    <a:pt x="126" y="117"/>
                  </a:cubicBezTo>
                  <a:cubicBezTo>
                    <a:pt x="58" y="117"/>
                    <a:pt x="58" y="117"/>
                    <a:pt x="58" y="117"/>
                  </a:cubicBezTo>
                  <a:lnTo>
                    <a:pt x="80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38" name="Freeform 98"/>
            <p:cNvSpPr>
              <a:spLocks noEditPoints="1"/>
            </p:cNvSpPr>
            <p:nvPr userDrawn="1"/>
          </p:nvSpPr>
          <p:spPr bwMode="black">
            <a:xfrm>
              <a:off x="1538" y="3780"/>
              <a:ext cx="390" cy="473"/>
            </a:xfrm>
            <a:custGeom>
              <a:avLst/>
              <a:gdLst>
                <a:gd name="T0" fmla="*/ 72 w 165"/>
                <a:gd name="T1" fmla="*/ 200 h 200"/>
                <a:gd name="T2" fmla="*/ 104 w 165"/>
                <a:gd name="T3" fmla="*/ 196 h 200"/>
                <a:gd name="T4" fmla="*/ 128 w 165"/>
                <a:gd name="T5" fmla="*/ 186 h 200"/>
                <a:gd name="T6" fmla="*/ 146 w 165"/>
                <a:gd name="T7" fmla="*/ 168 h 200"/>
                <a:gd name="T8" fmla="*/ 160 w 165"/>
                <a:gd name="T9" fmla="*/ 139 h 200"/>
                <a:gd name="T10" fmla="*/ 165 w 165"/>
                <a:gd name="T11" fmla="*/ 99 h 200"/>
                <a:gd name="T12" fmla="*/ 158 w 165"/>
                <a:gd name="T13" fmla="*/ 51 h 200"/>
                <a:gd name="T14" fmla="*/ 134 w 165"/>
                <a:gd name="T15" fmla="*/ 17 h 200"/>
                <a:gd name="T16" fmla="*/ 104 w 165"/>
                <a:gd name="T17" fmla="*/ 2 h 200"/>
                <a:gd name="T18" fmla="*/ 69 w 165"/>
                <a:gd name="T19" fmla="*/ 0 h 200"/>
                <a:gd name="T20" fmla="*/ 0 w 165"/>
                <a:gd name="T21" fmla="*/ 0 h 200"/>
                <a:gd name="T22" fmla="*/ 0 w 165"/>
                <a:gd name="T23" fmla="*/ 200 h 200"/>
                <a:gd name="T24" fmla="*/ 72 w 165"/>
                <a:gd name="T25" fmla="*/ 200 h 200"/>
                <a:gd name="T26" fmla="*/ 26 w 165"/>
                <a:gd name="T27" fmla="*/ 23 h 200"/>
                <a:gd name="T28" fmla="*/ 68 w 165"/>
                <a:gd name="T29" fmla="*/ 23 h 200"/>
                <a:gd name="T30" fmla="*/ 103 w 165"/>
                <a:gd name="T31" fmla="*/ 27 h 200"/>
                <a:gd name="T32" fmla="*/ 128 w 165"/>
                <a:gd name="T33" fmla="*/ 50 h 200"/>
                <a:gd name="T34" fmla="*/ 138 w 165"/>
                <a:gd name="T35" fmla="*/ 98 h 200"/>
                <a:gd name="T36" fmla="*/ 133 w 165"/>
                <a:gd name="T37" fmla="*/ 137 h 200"/>
                <a:gd name="T38" fmla="*/ 118 w 165"/>
                <a:gd name="T39" fmla="*/ 162 h 200"/>
                <a:gd name="T40" fmla="*/ 100 w 165"/>
                <a:gd name="T41" fmla="*/ 172 h 200"/>
                <a:gd name="T42" fmla="*/ 69 w 165"/>
                <a:gd name="T43" fmla="*/ 176 h 200"/>
                <a:gd name="T44" fmla="*/ 26 w 165"/>
                <a:gd name="T45" fmla="*/ 176 h 200"/>
                <a:gd name="T46" fmla="*/ 26 w 165"/>
                <a:gd name="T47" fmla="*/ 23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5" h="200">
                  <a:moveTo>
                    <a:pt x="72" y="200"/>
                  </a:moveTo>
                  <a:cubicBezTo>
                    <a:pt x="84" y="200"/>
                    <a:pt x="95" y="199"/>
                    <a:pt x="104" y="196"/>
                  </a:cubicBezTo>
                  <a:cubicBezTo>
                    <a:pt x="114" y="194"/>
                    <a:pt x="122" y="191"/>
                    <a:pt x="128" y="186"/>
                  </a:cubicBezTo>
                  <a:cubicBezTo>
                    <a:pt x="135" y="182"/>
                    <a:pt x="141" y="176"/>
                    <a:pt x="146" y="168"/>
                  </a:cubicBezTo>
                  <a:cubicBezTo>
                    <a:pt x="152" y="160"/>
                    <a:pt x="156" y="151"/>
                    <a:pt x="160" y="139"/>
                  </a:cubicBezTo>
                  <a:cubicBezTo>
                    <a:pt x="164" y="127"/>
                    <a:pt x="165" y="114"/>
                    <a:pt x="165" y="99"/>
                  </a:cubicBezTo>
                  <a:cubicBezTo>
                    <a:pt x="165" y="81"/>
                    <a:pt x="163" y="65"/>
                    <a:pt x="158" y="51"/>
                  </a:cubicBezTo>
                  <a:cubicBezTo>
                    <a:pt x="152" y="37"/>
                    <a:pt x="144" y="26"/>
                    <a:pt x="134" y="17"/>
                  </a:cubicBezTo>
                  <a:cubicBezTo>
                    <a:pt x="126" y="10"/>
                    <a:pt x="116" y="5"/>
                    <a:pt x="104" y="2"/>
                  </a:cubicBezTo>
                  <a:cubicBezTo>
                    <a:pt x="96" y="0"/>
                    <a:pt x="84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0"/>
                    <a:pt x="0" y="200"/>
                    <a:pt x="0" y="200"/>
                  </a:cubicBezTo>
                  <a:lnTo>
                    <a:pt x="72" y="200"/>
                  </a:lnTo>
                  <a:close/>
                  <a:moveTo>
                    <a:pt x="26" y="23"/>
                  </a:moveTo>
                  <a:cubicBezTo>
                    <a:pt x="68" y="23"/>
                    <a:pt x="68" y="23"/>
                    <a:pt x="68" y="23"/>
                  </a:cubicBezTo>
                  <a:cubicBezTo>
                    <a:pt x="84" y="23"/>
                    <a:pt x="96" y="24"/>
                    <a:pt x="103" y="27"/>
                  </a:cubicBezTo>
                  <a:cubicBezTo>
                    <a:pt x="113" y="31"/>
                    <a:pt x="121" y="39"/>
                    <a:pt x="128" y="50"/>
                  </a:cubicBezTo>
                  <a:cubicBezTo>
                    <a:pt x="135" y="61"/>
                    <a:pt x="138" y="77"/>
                    <a:pt x="138" y="98"/>
                  </a:cubicBezTo>
                  <a:cubicBezTo>
                    <a:pt x="138" y="113"/>
                    <a:pt x="136" y="126"/>
                    <a:pt x="133" y="137"/>
                  </a:cubicBezTo>
                  <a:cubicBezTo>
                    <a:pt x="129" y="147"/>
                    <a:pt x="124" y="156"/>
                    <a:pt x="118" y="162"/>
                  </a:cubicBezTo>
                  <a:cubicBezTo>
                    <a:pt x="114" y="166"/>
                    <a:pt x="108" y="170"/>
                    <a:pt x="100" y="172"/>
                  </a:cubicBezTo>
                  <a:cubicBezTo>
                    <a:pt x="93" y="175"/>
                    <a:pt x="82" y="176"/>
                    <a:pt x="69" y="176"/>
                  </a:cubicBezTo>
                  <a:cubicBezTo>
                    <a:pt x="26" y="176"/>
                    <a:pt x="26" y="176"/>
                    <a:pt x="26" y="176"/>
                  </a:cubicBezTo>
                  <a:lnTo>
                    <a:pt x="26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39" name="Freeform 99"/>
            <p:cNvSpPr>
              <a:spLocks noEditPoints="1"/>
            </p:cNvSpPr>
            <p:nvPr userDrawn="1"/>
          </p:nvSpPr>
          <p:spPr bwMode="black">
            <a:xfrm>
              <a:off x="1989" y="3770"/>
              <a:ext cx="452" cy="490"/>
            </a:xfrm>
            <a:custGeom>
              <a:avLst/>
              <a:gdLst>
                <a:gd name="T0" fmla="*/ 11 w 191"/>
                <a:gd name="T1" fmla="*/ 156 h 207"/>
                <a:gd name="T2" fmla="*/ 45 w 191"/>
                <a:gd name="T3" fmla="*/ 193 h 207"/>
                <a:gd name="T4" fmla="*/ 96 w 191"/>
                <a:gd name="T5" fmla="*/ 207 h 207"/>
                <a:gd name="T6" fmla="*/ 144 w 191"/>
                <a:gd name="T7" fmla="*/ 195 h 207"/>
                <a:gd name="T8" fmla="*/ 179 w 191"/>
                <a:gd name="T9" fmla="*/ 158 h 207"/>
                <a:gd name="T10" fmla="*/ 191 w 191"/>
                <a:gd name="T11" fmla="*/ 104 h 207"/>
                <a:gd name="T12" fmla="*/ 180 w 191"/>
                <a:gd name="T13" fmla="*/ 50 h 207"/>
                <a:gd name="T14" fmla="*/ 146 w 191"/>
                <a:gd name="T15" fmla="*/ 13 h 207"/>
                <a:gd name="T16" fmla="*/ 96 w 191"/>
                <a:gd name="T17" fmla="*/ 0 h 207"/>
                <a:gd name="T18" fmla="*/ 27 w 191"/>
                <a:gd name="T19" fmla="*/ 28 h 207"/>
                <a:gd name="T20" fmla="*/ 0 w 191"/>
                <a:gd name="T21" fmla="*/ 106 h 207"/>
                <a:gd name="T22" fmla="*/ 11 w 191"/>
                <a:gd name="T23" fmla="*/ 156 h 207"/>
                <a:gd name="T24" fmla="*/ 48 w 191"/>
                <a:gd name="T25" fmla="*/ 42 h 207"/>
                <a:gd name="T26" fmla="*/ 96 w 191"/>
                <a:gd name="T27" fmla="*/ 23 h 207"/>
                <a:gd name="T28" fmla="*/ 132 w 191"/>
                <a:gd name="T29" fmla="*/ 33 h 207"/>
                <a:gd name="T30" fmla="*/ 156 w 191"/>
                <a:gd name="T31" fmla="*/ 61 h 207"/>
                <a:gd name="T32" fmla="*/ 164 w 191"/>
                <a:gd name="T33" fmla="*/ 104 h 207"/>
                <a:gd name="T34" fmla="*/ 145 w 191"/>
                <a:gd name="T35" fmla="*/ 163 h 207"/>
                <a:gd name="T36" fmla="*/ 96 w 191"/>
                <a:gd name="T37" fmla="*/ 184 h 207"/>
                <a:gd name="T38" fmla="*/ 47 w 191"/>
                <a:gd name="T39" fmla="*/ 164 h 207"/>
                <a:gd name="T40" fmla="*/ 27 w 191"/>
                <a:gd name="T41" fmla="*/ 107 h 207"/>
                <a:gd name="T42" fmla="*/ 48 w 191"/>
                <a:gd name="T43" fmla="*/ 4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1" h="207">
                  <a:moveTo>
                    <a:pt x="11" y="156"/>
                  </a:moveTo>
                  <a:cubicBezTo>
                    <a:pt x="19" y="172"/>
                    <a:pt x="30" y="184"/>
                    <a:pt x="45" y="193"/>
                  </a:cubicBezTo>
                  <a:cubicBezTo>
                    <a:pt x="60" y="203"/>
                    <a:pt x="77" y="207"/>
                    <a:pt x="96" y="207"/>
                  </a:cubicBezTo>
                  <a:cubicBezTo>
                    <a:pt x="113" y="207"/>
                    <a:pt x="129" y="203"/>
                    <a:pt x="144" y="195"/>
                  </a:cubicBezTo>
                  <a:cubicBezTo>
                    <a:pt x="159" y="187"/>
                    <a:pt x="171" y="174"/>
                    <a:pt x="179" y="158"/>
                  </a:cubicBezTo>
                  <a:cubicBezTo>
                    <a:pt x="187" y="142"/>
                    <a:pt x="191" y="124"/>
                    <a:pt x="191" y="104"/>
                  </a:cubicBezTo>
                  <a:cubicBezTo>
                    <a:pt x="191" y="84"/>
                    <a:pt x="188" y="66"/>
                    <a:pt x="180" y="50"/>
                  </a:cubicBezTo>
                  <a:cubicBezTo>
                    <a:pt x="172" y="34"/>
                    <a:pt x="161" y="22"/>
                    <a:pt x="146" y="13"/>
                  </a:cubicBezTo>
                  <a:cubicBezTo>
                    <a:pt x="131" y="4"/>
                    <a:pt x="114" y="0"/>
                    <a:pt x="96" y="0"/>
                  </a:cubicBezTo>
                  <a:cubicBezTo>
                    <a:pt x="68" y="0"/>
                    <a:pt x="45" y="9"/>
                    <a:pt x="27" y="28"/>
                  </a:cubicBezTo>
                  <a:cubicBezTo>
                    <a:pt x="9" y="47"/>
                    <a:pt x="0" y="73"/>
                    <a:pt x="0" y="106"/>
                  </a:cubicBezTo>
                  <a:cubicBezTo>
                    <a:pt x="0" y="124"/>
                    <a:pt x="4" y="140"/>
                    <a:pt x="11" y="156"/>
                  </a:cubicBezTo>
                  <a:close/>
                  <a:moveTo>
                    <a:pt x="48" y="42"/>
                  </a:moveTo>
                  <a:cubicBezTo>
                    <a:pt x="61" y="29"/>
                    <a:pt x="77" y="23"/>
                    <a:pt x="96" y="23"/>
                  </a:cubicBezTo>
                  <a:cubicBezTo>
                    <a:pt x="109" y="23"/>
                    <a:pt x="121" y="26"/>
                    <a:pt x="132" y="33"/>
                  </a:cubicBezTo>
                  <a:cubicBezTo>
                    <a:pt x="142" y="39"/>
                    <a:pt x="150" y="49"/>
                    <a:pt x="156" y="61"/>
                  </a:cubicBezTo>
                  <a:cubicBezTo>
                    <a:pt x="161" y="73"/>
                    <a:pt x="164" y="87"/>
                    <a:pt x="164" y="104"/>
                  </a:cubicBezTo>
                  <a:cubicBezTo>
                    <a:pt x="164" y="130"/>
                    <a:pt x="158" y="149"/>
                    <a:pt x="145" y="163"/>
                  </a:cubicBezTo>
                  <a:cubicBezTo>
                    <a:pt x="132" y="177"/>
                    <a:pt x="116" y="184"/>
                    <a:pt x="96" y="184"/>
                  </a:cubicBezTo>
                  <a:cubicBezTo>
                    <a:pt x="76" y="184"/>
                    <a:pt x="60" y="178"/>
                    <a:pt x="47" y="164"/>
                  </a:cubicBezTo>
                  <a:cubicBezTo>
                    <a:pt x="34" y="150"/>
                    <a:pt x="27" y="131"/>
                    <a:pt x="27" y="107"/>
                  </a:cubicBezTo>
                  <a:cubicBezTo>
                    <a:pt x="27" y="76"/>
                    <a:pt x="34" y="55"/>
                    <a:pt x="48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40" name="Freeform 100"/>
            <p:cNvSpPr/>
            <p:nvPr userDrawn="1"/>
          </p:nvSpPr>
          <p:spPr bwMode="black">
            <a:xfrm>
              <a:off x="-994" y="2895"/>
              <a:ext cx="437" cy="490"/>
            </a:xfrm>
            <a:custGeom>
              <a:avLst/>
              <a:gdLst>
                <a:gd name="T0" fmla="*/ 159 w 185"/>
                <a:gd name="T1" fmla="*/ 125 h 207"/>
                <a:gd name="T2" fmla="*/ 159 w 185"/>
                <a:gd name="T3" fmla="*/ 163 h 207"/>
                <a:gd name="T4" fmla="*/ 134 w 185"/>
                <a:gd name="T5" fmla="*/ 177 h 207"/>
                <a:gd name="T6" fmla="*/ 101 w 185"/>
                <a:gd name="T7" fmla="*/ 183 h 207"/>
                <a:gd name="T8" fmla="*/ 63 w 185"/>
                <a:gd name="T9" fmla="*/ 175 h 207"/>
                <a:gd name="T10" fmla="*/ 36 w 185"/>
                <a:gd name="T11" fmla="*/ 148 h 207"/>
                <a:gd name="T12" fmla="*/ 27 w 185"/>
                <a:gd name="T13" fmla="*/ 103 h 207"/>
                <a:gd name="T14" fmla="*/ 35 w 185"/>
                <a:gd name="T15" fmla="*/ 63 h 207"/>
                <a:gd name="T16" fmla="*/ 48 w 185"/>
                <a:gd name="T17" fmla="*/ 43 h 207"/>
                <a:gd name="T18" fmla="*/ 69 w 185"/>
                <a:gd name="T19" fmla="*/ 28 h 207"/>
                <a:gd name="T20" fmla="*/ 100 w 185"/>
                <a:gd name="T21" fmla="*/ 23 h 207"/>
                <a:gd name="T22" fmla="*/ 128 w 185"/>
                <a:gd name="T23" fmla="*/ 28 h 207"/>
                <a:gd name="T24" fmla="*/ 147 w 185"/>
                <a:gd name="T25" fmla="*/ 42 h 207"/>
                <a:gd name="T26" fmla="*/ 158 w 185"/>
                <a:gd name="T27" fmla="*/ 66 h 207"/>
                <a:gd name="T28" fmla="*/ 182 w 185"/>
                <a:gd name="T29" fmla="*/ 60 h 207"/>
                <a:gd name="T30" fmla="*/ 167 w 185"/>
                <a:gd name="T31" fmla="*/ 27 h 207"/>
                <a:gd name="T32" fmla="*/ 139 w 185"/>
                <a:gd name="T33" fmla="*/ 7 h 207"/>
                <a:gd name="T34" fmla="*/ 100 w 185"/>
                <a:gd name="T35" fmla="*/ 0 h 207"/>
                <a:gd name="T36" fmla="*/ 47 w 185"/>
                <a:gd name="T37" fmla="*/ 13 h 207"/>
                <a:gd name="T38" fmla="*/ 12 w 185"/>
                <a:gd name="T39" fmla="*/ 50 h 207"/>
                <a:gd name="T40" fmla="*/ 0 w 185"/>
                <a:gd name="T41" fmla="*/ 105 h 207"/>
                <a:gd name="T42" fmla="*/ 12 w 185"/>
                <a:gd name="T43" fmla="*/ 158 h 207"/>
                <a:gd name="T44" fmla="*/ 49 w 185"/>
                <a:gd name="T45" fmla="*/ 195 h 207"/>
                <a:gd name="T46" fmla="*/ 102 w 185"/>
                <a:gd name="T47" fmla="*/ 207 h 207"/>
                <a:gd name="T48" fmla="*/ 145 w 185"/>
                <a:gd name="T49" fmla="*/ 199 h 207"/>
                <a:gd name="T50" fmla="*/ 185 w 185"/>
                <a:gd name="T51" fmla="*/ 176 h 207"/>
                <a:gd name="T52" fmla="*/ 185 w 185"/>
                <a:gd name="T53" fmla="*/ 102 h 207"/>
                <a:gd name="T54" fmla="*/ 100 w 185"/>
                <a:gd name="T55" fmla="*/ 102 h 207"/>
                <a:gd name="T56" fmla="*/ 100 w 185"/>
                <a:gd name="T57" fmla="*/ 125 h 207"/>
                <a:gd name="T58" fmla="*/ 159 w 185"/>
                <a:gd name="T59" fmla="*/ 12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5" h="207">
                  <a:moveTo>
                    <a:pt x="159" y="125"/>
                  </a:moveTo>
                  <a:cubicBezTo>
                    <a:pt x="159" y="163"/>
                    <a:pt x="159" y="163"/>
                    <a:pt x="159" y="163"/>
                  </a:cubicBezTo>
                  <a:cubicBezTo>
                    <a:pt x="153" y="168"/>
                    <a:pt x="145" y="172"/>
                    <a:pt x="134" y="177"/>
                  </a:cubicBezTo>
                  <a:cubicBezTo>
                    <a:pt x="123" y="181"/>
                    <a:pt x="112" y="183"/>
                    <a:pt x="101" y="183"/>
                  </a:cubicBezTo>
                  <a:cubicBezTo>
                    <a:pt x="87" y="183"/>
                    <a:pt x="75" y="180"/>
                    <a:pt x="63" y="175"/>
                  </a:cubicBezTo>
                  <a:cubicBezTo>
                    <a:pt x="52" y="169"/>
                    <a:pt x="43" y="160"/>
                    <a:pt x="36" y="148"/>
                  </a:cubicBezTo>
                  <a:cubicBezTo>
                    <a:pt x="30" y="136"/>
                    <a:pt x="27" y="121"/>
                    <a:pt x="27" y="103"/>
                  </a:cubicBezTo>
                  <a:cubicBezTo>
                    <a:pt x="27" y="89"/>
                    <a:pt x="30" y="75"/>
                    <a:pt x="35" y="63"/>
                  </a:cubicBezTo>
                  <a:cubicBezTo>
                    <a:pt x="38" y="56"/>
                    <a:pt x="42" y="49"/>
                    <a:pt x="48" y="43"/>
                  </a:cubicBezTo>
                  <a:cubicBezTo>
                    <a:pt x="53" y="37"/>
                    <a:pt x="60" y="32"/>
                    <a:pt x="69" y="28"/>
                  </a:cubicBezTo>
                  <a:cubicBezTo>
                    <a:pt x="78" y="25"/>
                    <a:pt x="88" y="23"/>
                    <a:pt x="100" y="23"/>
                  </a:cubicBezTo>
                  <a:cubicBezTo>
                    <a:pt x="110" y="23"/>
                    <a:pt x="120" y="25"/>
                    <a:pt x="128" y="28"/>
                  </a:cubicBezTo>
                  <a:cubicBezTo>
                    <a:pt x="136" y="32"/>
                    <a:pt x="143" y="36"/>
                    <a:pt x="147" y="42"/>
                  </a:cubicBezTo>
                  <a:cubicBezTo>
                    <a:pt x="151" y="48"/>
                    <a:pt x="155" y="56"/>
                    <a:pt x="158" y="66"/>
                  </a:cubicBezTo>
                  <a:cubicBezTo>
                    <a:pt x="182" y="60"/>
                    <a:pt x="182" y="60"/>
                    <a:pt x="182" y="60"/>
                  </a:cubicBezTo>
                  <a:cubicBezTo>
                    <a:pt x="179" y="46"/>
                    <a:pt x="174" y="35"/>
                    <a:pt x="167" y="27"/>
                  </a:cubicBezTo>
                  <a:cubicBezTo>
                    <a:pt x="160" y="19"/>
                    <a:pt x="151" y="12"/>
                    <a:pt x="139" y="7"/>
                  </a:cubicBezTo>
                  <a:cubicBezTo>
                    <a:pt x="128" y="3"/>
                    <a:pt x="115" y="0"/>
                    <a:pt x="100" y="0"/>
                  </a:cubicBezTo>
                  <a:cubicBezTo>
                    <a:pt x="80" y="0"/>
                    <a:pt x="63" y="4"/>
                    <a:pt x="47" y="13"/>
                  </a:cubicBezTo>
                  <a:cubicBezTo>
                    <a:pt x="32" y="21"/>
                    <a:pt x="20" y="33"/>
                    <a:pt x="12" y="50"/>
                  </a:cubicBezTo>
                  <a:cubicBezTo>
                    <a:pt x="4" y="67"/>
                    <a:pt x="0" y="85"/>
                    <a:pt x="0" y="105"/>
                  </a:cubicBezTo>
                  <a:cubicBezTo>
                    <a:pt x="0" y="124"/>
                    <a:pt x="4" y="142"/>
                    <a:pt x="12" y="158"/>
                  </a:cubicBezTo>
                  <a:cubicBezTo>
                    <a:pt x="20" y="174"/>
                    <a:pt x="33" y="186"/>
                    <a:pt x="49" y="195"/>
                  </a:cubicBezTo>
                  <a:cubicBezTo>
                    <a:pt x="65" y="203"/>
                    <a:pt x="83" y="207"/>
                    <a:pt x="102" y="207"/>
                  </a:cubicBezTo>
                  <a:cubicBezTo>
                    <a:pt x="117" y="207"/>
                    <a:pt x="131" y="205"/>
                    <a:pt x="145" y="199"/>
                  </a:cubicBezTo>
                  <a:cubicBezTo>
                    <a:pt x="159" y="194"/>
                    <a:pt x="172" y="186"/>
                    <a:pt x="185" y="176"/>
                  </a:cubicBezTo>
                  <a:cubicBezTo>
                    <a:pt x="185" y="102"/>
                    <a:pt x="185" y="102"/>
                    <a:pt x="185" y="102"/>
                  </a:cubicBezTo>
                  <a:cubicBezTo>
                    <a:pt x="100" y="102"/>
                    <a:pt x="100" y="102"/>
                    <a:pt x="100" y="102"/>
                  </a:cubicBezTo>
                  <a:cubicBezTo>
                    <a:pt x="100" y="125"/>
                    <a:pt x="100" y="125"/>
                    <a:pt x="100" y="125"/>
                  </a:cubicBezTo>
                  <a:lnTo>
                    <a:pt x="159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41" name="Freeform 101"/>
            <p:cNvSpPr>
              <a:spLocks noEditPoints="1"/>
            </p:cNvSpPr>
            <p:nvPr userDrawn="1"/>
          </p:nvSpPr>
          <p:spPr bwMode="black">
            <a:xfrm>
              <a:off x="-469" y="2904"/>
              <a:ext cx="416" cy="474"/>
            </a:xfrm>
            <a:custGeom>
              <a:avLst/>
              <a:gdLst>
                <a:gd name="T0" fmla="*/ 26 w 176"/>
                <a:gd name="T1" fmla="*/ 200 h 200"/>
                <a:gd name="T2" fmla="*/ 26 w 176"/>
                <a:gd name="T3" fmla="*/ 111 h 200"/>
                <a:gd name="T4" fmla="*/ 57 w 176"/>
                <a:gd name="T5" fmla="*/ 111 h 200"/>
                <a:gd name="T6" fmla="*/ 72 w 176"/>
                <a:gd name="T7" fmla="*/ 112 h 200"/>
                <a:gd name="T8" fmla="*/ 84 w 176"/>
                <a:gd name="T9" fmla="*/ 117 h 200"/>
                <a:gd name="T10" fmla="*/ 97 w 176"/>
                <a:gd name="T11" fmla="*/ 131 h 200"/>
                <a:gd name="T12" fmla="*/ 116 w 176"/>
                <a:gd name="T13" fmla="*/ 158 h 200"/>
                <a:gd name="T14" fmla="*/ 143 w 176"/>
                <a:gd name="T15" fmla="*/ 200 h 200"/>
                <a:gd name="T16" fmla="*/ 176 w 176"/>
                <a:gd name="T17" fmla="*/ 200 h 200"/>
                <a:gd name="T18" fmla="*/ 141 w 176"/>
                <a:gd name="T19" fmla="*/ 145 h 200"/>
                <a:gd name="T20" fmla="*/ 119 w 176"/>
                <a:gd name="T21" fmla="*/ 119 h 200"/>
                <a:gd name="T22" fmla="*/ 103 w 176"/>
                <a:gd name="T23" fmla="*/ 109 h 200"/>
                <a:gd name="T24" fmla="*/ 146 w 176"/>
                <a:gd name="T25" fmla="*/ 90 h 200"/>
                <a:gd name="T26" fmla="*/ 160 w 176"/>
                <a:gd name="T27" fmla="*/ 54 h 200"/>
                <a:gd name="T28" fmla="*/ 151 w 176"/>
                <a:gd name="T29" fmla="*/ 24 h 200"/>
                <a:gd name="T30" fmla="*/ 129 w 176"/>
                <a:gd name="T31" fmla="*/ 5 h 200"/>
                <a:gd name="T32" fmla="*/ 89 w 176"/>
                <a:gd name="T33" fmla="*/ 0 h 200"/>
                <a:gd name="T34" fmla="*/ 0 w 176"/>
                <a:gd name="T35" fmla="*/ 0 h 200"/>
                <a:gd name="T36" fmla="*/ 0 w 176"/>
                <a:gd name="T37" fmla="*/ 200 h 200"/>
                <a:gd name="T38" fmla="*/ 26 w 176"/>
                <a:gd name="T39" fmla="*/ 200 h 200"/>
                <a:gd name="T40" fmla="*/ 26 w 176"/>
                <a:gd name="T41" fmla="*/ 22 h 200"/>
                <a:gd name="T42" fmla="*/ 90 w 176"/>
                <a:gd name="T43" fmla="*/ 22 h 200"/>
                <a:gd name="T44" fmla="*/ 122 w 176"/>
                <a:gd name="T45" fmla="*/ 31 h 200"/>
                <a:gd name="T46" fmla="*/ 132 w 176"/>
                <a:gd name="T47" fmla="*/ 54 h 200"/>
                <a:gd name="T48" fmla="*/ 127 w 176"/>
                <a:gd name="T49" fmla="*/ 72 h 200"/>
                <a:gd name="T50" fmla="*/ 112 w 176"/>
                <a:gd name="T51" fmla="*/ 84 h 200"/>
                <a:gd name="T52" fmla="*/ 83 w 176"/>
                <a:gd name="T53" fmla="*/ 88 h 200"/>
                <a:gd name="T54" fmla="*/ 26 w 176"/>
                <a:gd name="T55" fmla="*/ 88 h 200"/>
                <a:gd name="T56" fmla="*/ 26 w 176"/>
                <a:gd name="T57" fmla="*/ 2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6" h="200">
                  <a:moveTo>
                    <a:pt x="26" y="200"/>
                  </a:moveTo>
                  <a:cubicBezTo>
                    <a:pt x="26" y="111"/>
                    <a:pt x="26" y="111"/>
                    <a:pt x="26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64" y="111"/>
                    <a:pt x="69" y="111"/>
                    <a:pt x="72" y="112"/>
                  </a:cubicBezTo>
                  <a:cubicBezTo>
                    <a:pt x="76" y="113"/>
                    <a:pt x="80" y="115"/>
                    <a:pt x="84" y="117"/>
                  </a:cubicBezTo>
                  <a:cubicBezTo>
                    <a:pt x="88" y="120"/>
                    <a:pt x="92" y="124"/>
                    <a:pt x="97" y="131"/>
                  </a:cubicBezTo>
                  <a:cubicBezTo>
                    <a:pt x="102" y="137"/>
                    <a:pt x="109" y="146"/>
                    <a:pt x="116" y="158"/>
                  </a:cubicBezTo>
                  <a:cubicBezTo>
                    <a:pt x="143" y="200"/>
                    <a:pt x="143" y="200"/>
                    <a:pt x="143" y="200"/>
                  </a:cubicBezTo>
                  <a:cubicBezTo>
                    <a:pt x="176" y="200"/>
                    <a:pt x="176" y="200"/>
                    <a:pt x="176" y="200"/>
                  </a:cubicBezTo>
                  <a:cubicBezTo>
                    <a:pt x="141" y="145"/>
                    <a:pt x="141" y="145"/>
                    <a:pt x="141" y="145"/>
                  </a:cubicBezTo>
                  <a:cubicBezTo>
                    <a:pt x="134" y="135"/>
                    <a:pt x="127" y="126"/>
                    <a:pt x="119" y="119"/>
                  </a:cubicBezTo>
                  <a:cubicBezTo>
                    <a:pt x="116" y="115"/>
                    <a:pt x="110" y="112"/>
                    <a:pt x="103" y="109"/>
                  </a:cubicBezTo>
                  <a:cubicBezTo>
                    <a:pt x="123" y="106"/>
                    <a:pt x="137" y="100"/>
                    <a:pt x="146" y="90"/>
                  </a:cubicBezTo>
                  <a:cubicBezTo>
                    <a:pt x="155" y="80"/>
                    <a:pt x="160" y="69"/>
                    <a:pt x="160" y="54"/>
                  </a:cubicBezTo>
                  <a:cubicBezTo>
                    <a:pt x="160" y="43"/>
                    <a:pt x="157" y="33"/>
                    <a:pt x="151" y="24"/>
                  </a:cubicBezTo>
                  <a:cubicBezTo>
                    <a:pt x="146" y="15"/>
                    <a:pt x="138" y="9"/>
                    <a:pt x="129" y="5"/>
                  </a:cubicBezTo>
                  <a:cubicBezTo>
                    <a:pt x="120" y="1"/>
                    <a:pt x="106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0"/>
                    <a:pt x="0" y="200"/>
                    <a:pt x="0" y="200"/>
                  </a:cubicBezTo>
                  <a:lnTo>
                    <a:pt x="26" y="200"/>
                  </a:lnTo>
                  <a:close/>
                  <a:moveTo>
                    <a:pt x="26" y="22"/>
                  </a:moveTo>
                  <a:cubicBezTo>
                    <a:pt x="90" y="22"/>
                    <a:pt x="90" y="22"/>
                    <a:pt x="90" y="22"/>
                  </a:cubicBezTo>
                  <a:cubicBezTo>
                    <a:pt x="104" y="22"/>
                    <a:pt x="115" y="25"/>
                    <a:pt x="122" y="31"/>
                  </a:cubicBezTo>
                  <a:cubicBezTo>
                    <a:pt x="129" y="37"/>
                    <a:pt x="132" y="45"/>
                    <a:pt x="132" y="54"/>
                  </a:cubicBezTo>
                  <a:cubicBezTo>
                    <a:pt x="132" y="61"/>
                    <a:pt x="131" y="67"/>
                    <a:pt x="127" y="72"/>
                  </a:cubicBezTo>
                  <a:cubicBezTo>
                    <a:pt x="124" y="78"/>
                    <a:pt x="118" y="82"/>
                    <a:pt x="112" y="84"/>
                  </a:cubicBezTo>
                  <a:cubicBezTo>
                    <a:pt x="105" y="87"/>
                    <a:pt x="95" y="88"/>
                    <a:pt x="83" y="88"/>
                  </a:cubicBezTo>
                  <a:cubicBezTo>
                    <a:pt x="26" y="88"/>
                    <a:pt x="26" y="88"/>
                    <a:pt x="26" y="88"/>
                  </a:cubicBezTo>
                  <a:lnTo>
                    <a:pt x="26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42" name="Freeform 102"/>
            <p:cNvSpPr>
              <a:spLocks noEditPoints="1"/>
            </p:cNvSpPr>
            <p:nvPr userDrawn="1"/>
          </p:nvSpPr>
          <p:spPr bwMode="black">
            <a:xfrm>
              <a:off x="-51" y="2904"/>
              <a:ext cx="442" cy="474"/>
            </a:xfrm>
            <a:custGeom>
              <a:avLst/>
              <a:gdLst>
                <a:gd name="T0" fmla="*/ 28 w 187"/>
                <a:gd name="T1" fmla="*/ 200 h 200"/>
                <a:gd name="T2" fmla="*/ 50 w 187"/>
                <a:gd name="T3" fmla="*/ 139 h 200"/>
                <a:gd name="T4" fmla="*/ 133 w 187"/>
                <a:gd name="T5" fmla="*/ 139 h 200"/>
                <a:gd name="T6" fmla="*/ 157 w 187"/>
                <a:gd name="T7" fmla="*/ 200 h 200"/>
                <a:gd name="T8" fmla="*/ 187 w 187"/>
                <a:gd name="T9" fmla="*/ 200 h 200"/>
                <a:gd name="T10" fmla="*/ 105 w 187"/>
                <a:gd name="T11" fmla="*/ 0 h 200"/>
                <a:gd name="T12" fmla="*/ 76 w 187"/>
                <a:gd name="T13" fmla="*/ 0 h 200"/>
                <a:gd name="T14" fmla="*/ 0 w 187"/>
                <a:gd name="T15" fmla="*/ 200 h 200"/>
                <a:gd name="T16" fmla="*/ 28 w 187"/>
                <a:gd name="T17" fmla="*/ 200 h 200"/>
                <a:gd name="T18" fmla="*/ 79 w 187"/>
                <a:gd name="T19" fmla="*/ 59 h 200"/>
                <a:gd name="T20" fmla="*/ 90 w 187"/>
                <a:gd name="T21" fmla="*/ 21 h 200"/>
                <a:gd name="T22" fmla="*/ 104 w 187"/>
                <a:gd name="T23" fmla="*/ 62 h 200"/>
                <a:gd name="T24" fmla="*/ 125 w 187"/>
                <a:gd name="T25" fmla="*/ 118 h 200"/>
                <a:gd name="T26" fmla="*/ 57 w 187"/>
                <a:gd name="T27" fmla="*/ 118 h 200"/>
                <a:gd name="T28" fmla="*/ 79 w 187"/>
                <a:gd name="T29" fmla="*/ 5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200">
                  <a:moveTo>
                    <a:pt x="28" y="200"/>
                  </a:moveTo>
                  <a:cubicBezTo>
                    <a:pt x="50" y="139"/>
                    <a:pt x="50" y="139"/>
                    <a:pt x="50" y="139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57" y="200"/>
                    <a:pt x="157" y="200"/>
                    <a:pt x="157" y="200"/>
                  </a:cubicBezTo>
                  <a:cubicBezTo>
                    <a:pt x="187" y="200"/>
                    <a:pt x="187" y="200"/>
                    <a:pt x="187" y="20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200"/>
                    <a:pt x="0" y="200"/>
                    <a:pt x="0" y="200"/>
                  </a:cubicBezTo>
                  <a:lnTo>
                    <a:pt x="28" y="200"/>
                  </a:lnTo>
                  <a:close/>
                  <a:moveTo>
                    <a:pt x="79" y="59"/>
                  </a:moveTo>
                  <a:cubicBezTo>
                    <a:pt x="84" y="46"/>
                    <a:pt x="88" y="34"/>
                    <a:pt x="90" y="21"/>
                  </a:cubicBezTo>
                  <a:cubicBezTo>
                    <a:pt x="93" y="32"/>
                    <a:pt x="98" y="45"/>
                    <a:pt x="104" y="62"/>
                  </a:cubicBezTo>
                  <a:cubicBezTo>
                    <a:pt x="125" y="118"/>
                    <a:pt x="125" y="118"/>
                    <a:pt x="125" y="118"/>
                  </a:cubicBezTo>
                  <a:cubicBezTo>
                    <a:pt x="57" y="118"/>
                    <a:pt x="57" y="118"/>
                    <a:pt x="57" y="118"/>
                  </a:cubicBezTo>
                  <a:lnTo>
                    <a:pt x="79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43" name="Freeform 103"/>
            <p:cNvSpPr/>
            <p:nvPr userDrawn="1"/>
          </p:nvSpPr>
          <p:spPr bwMode="black">
            <a:xfrm>
              <a:off x="396" y="2904"/>
              <a:ext cx="376" cy="474"/>
            </a:xfrm>
            <a:custGeom>
              <a:avLst/>
              <a:gdLst>
                <a:gd name="T0" fmla="*/ 159 w 159"/>
                <a:gd name="T1" fmla="*/ 200 h 200"/>
                <a:gd name="T2" fmla="*/ 159 w 159"/>
                <a:gd name="T3" fmla="*/ 176 h 200"/>
                <a:gd name="T4" fmla="*/ 31 w 159"/>
                <a:gd name="T5" fmla="*/ 176 h 200"/>
                <a:gd name="T6" fmla="*/ 43 w 159"/>
                <a:gd name="T7" fmla="*/ 162 h 200"/>
                <a:gd name="T8" fmla="*/ 155 w 159"/>
                <a:gd name="T9" fmla="*/ 23 h 200"/>
                <a:gd name="T10" fmla="*/ 155 w 159"/>
                <a:gd name="T11" fmla="*/ 0 h 200"/>
                <a:gd name="T12" fmla="*/ 12 w 159"/>
                <a:gd name="T13" fmla="*/ 0 h 200"/>
                <a:gd name="T14" fmla="*/ 12 w 159"/>
                <a:gd name="T15" fmla="*/ 23 h 200"/>
                <a:gd name="T16" fmla="*/ 124 w 159"/>
                <a:gd name="T17" fmla="*/ 23 h 200"/>
                <a:gd name="T18" fmla="*/ 103 w 159"/>
                <a:gd name="T19" fmla="*/ 47 h 200"/>
                <a:gd name="T20" fmla="*/ 0 w 159"/>
                <a:gd name="T21" fmla="*/ 175 h 200"/>
                <a:gd name="T22" fmla="*/ 0 w 159"/>
                <a:gd name="T23" fmla="*/ 200 h 200"/>
                <a:gd name="T24" fmla="*/ 159 w 159"/>
                <a:gd name="T25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9" h="200">
                  <a:moveTo>
                    <a:pt x="159" y="200"/>
                  </a:moveTo>
                  <a:cubicBezTo>
                    <a:pt x="159" y="176"/>
                    <a:pt x="159" y="176"/>
                    <a:pt x="159" y="176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43" y="162"/>
                    <a:pt x="43" y="162"/>
                    <a:pt x="43" y="162"/>
                  </a:cubicBezTo>
                  <a:cubicBezTo>
                    <a:pt x="155" y="23"/>
                    <a:pt x="155" y="23"/>
                    <a:pt x="155" y="23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17" y="30"/>
                    <a:pt x="110" y="38"/>
                    <a:pt x="103" y="47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200"/>
                    <a:pt x="0" y="200"/>
                    <a:pt x="0" y="200"/>
                  </a:cubicBezTo>
                  <a:lnTo>
                    <a:pt x="159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44" name="Rectangle 104"/>
            <p:cNvSpPr>
              <a:spLocks noChangeArrowheads="1"/>
            </p:cNvSpPr>
            <p:nvPr userDrawn="1"/>
          </p:nvSpPr>
          <p:spPr bwMode="black">
            <a:xfrm>
              <a:off x="843" y="2904"/>
              <a:ext cx="61" cy="47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45" name="Freeform 105"/>
            <p:cNvSpPr/>
            <p:nvPr userDrawn="1"/>
          </p:nvSpPr>
          <p:spPr bwMode="black">
            <a:xfrm>
              <a:off x="1011" y="2904"/>
              <a:ext cx="352" cy="474"/>
            </a:xfrm>
            <a:custGeom>
              <a:avLst/>
              <a:gdLst>
                <a:gd name="T0" fmla="*/ 352 w 352"/>
                <a:gd name="T1" fmla="*/ 474 h 474"/>
                <a:gd name="T2" fmla="*/ 352 w 352"/>
                <a:gd name="T3" fmla="*/ 417 h 474"/>
                <a:gd name="T4" fmla="*/ 61 w 352"/>
                <a:gd name="T5" fmla="*/ 417 h 474"/>
                <a:gd name="T6" fmla="*/ 61 w 352"/>
                <a:gd name="T7" fmla="*/ 256 h 474"/>
                <a:gd name="T8" fmla="*/ 323 w 352"/>
                <a:gd name="T9" fmla="*/ 256 h 474"/>
                <a:gd name="T10" fmla="*/ 323 w 352"/>
                <a:gd name="T11" fmla="*/ 201 h 474"/>
                <a:gd name="T12" fmla="*/ 61 w 352"/>
                <a:gd name="T13" fmla="*/ 201 h 474"/>
                <a:gd name="T14" fmla="*/ 61 w 352"/>
                <a:gd name="T15" fmla="*/ 55 h 474"/>
                <a:gd name="T16" fmla="*/ 340 w 352"/>
                <a:gd name="T17" fmla="*/ 55 h 474"/>
                <a:gd name="T18" fmla="*/ 340 w 352"/>
                <a:gd name="T19" fmla="*/ 0 h 474"/>
                <a:gd name="T20" fmla="*/ 0 w 352"/>
                <a:gd name="T21" fmla="*/ 0 h 474"/>
                <a:gd name="T22" fmla="*/ 0 w 352"/>
                <a:gd name="T23" fmla="*/ 474 h 474"/>
                <a:gd name="T24" fmla="*/ 352 w 352"/>
                <a:gd name="T25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2" h="474">
                  <a:moveTo>
                    <a:pt x="352" y="474"/>
                  </a:moveTo>
                  <a:lnTo>
                    <a:pt x="352" y="417"/>
                  </a:lnTo>
                  <a:lnTo>
                    <a:pt x="61" y="417"/>
                  </a:lnTo>
                  <a:lnTo>
                    <a:pt x="61" y="256"/>
                  </a:lnTo>
                  <a:lnTo>
                    <a:pt x="323" y="256"/>
                  </a:lnTo>
                  <a:lnTo>
                    <a:pt x="323" y="201"/>
                  </a:lnTo>
                  <a:lnTo>
                    <a:pt x="61" y="201"/>
                  </a:lnTo>
                  <a:lnTo>
                    <a:pt x="61" y="55"/>
                  </a:lnTo>
                  <a:lnTo>
                    <a:pt x="340" y="55"/>
                  </a:lnTo>
                  <a:lnTo>
                    <a:pt x="340" y="0"/>
                  </a:lnTo>
                  <a:lnTo>
                    <a:pt x="0" y="0"/>
                  </a:lnTo>
                  <a:lnTo>
                    <a:pt x="0" y="474"/>
                  </a:lnTo>
                  <a:lnTo>
                    <a:pt x="352" y="4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46" name="Freeform 106"/>
            <p:cNvSpPr>
              <a:spLocks noEditPoints="1"/>
            </p:cNvSpPr>
            <p:nvPr userDrawn="1"/>
          </p:nvSpPr>
          <p:spPr bwMode="black">
            <a:xfrm>
              <a:off x="2412" y="2909"/>
              <a:ext cx="393" cy="473"/>
            </a:xfrm>
            <a:custGeom>
              <a:avLst/>
              <a:gdLst>
                <a:gd name="T0" fmla="*/ 73 w 166"/>
                <a:gd name="T1" fmla="*/ 200 h 200"/>
                <a:gd name="T2" fmla="*/ 105 w 166"/>
                <a:gd name="T3" fmla="*/ 196 h 200"/>
                <a:gd name="T4" fmla="*/ 129 w 166"/>
                <a:gd name="T5" fmla="*/ 186 h 200"/>
                <a:gd name="T6" fmla="*/ 147 w 166"/>
                <a:gd name="T7" fmla="*/ 168 h 200"/>
                <a:gd name="T8" fmla="*/ 161 w 166"/>
                <a:gd name="T9" fmla="*/ 139 h 200"/>
                <a:gd name="T10" fmla="*/ 166 w 166"/>
                <a:gd name="T11" fmla="*/ 99 h 200"/>
                <a:gd name="T12" fmla="*/ 158 w 166"/>
                <a:gd name="T13" fmla="*/ 51 h 200"/>
                <a:gd name="T14" fmla="*/ 134 w 166"/>
                <a:gd name="T15" fmla="*/ 17 h 200"/>
                <a:gd name="T16" fmla="*/ 105 w 166"/>
                <a:gd name="T17" fmla="*/ 2 h 200"/>
                <a:gd name="T18" fmla="*/ 69 w 166"/>
                <a:gd name="T19" fmla="*/ 0 h 200"/>
                <a:gd name="T20" fmla="*/ 0 w 166"/>
                <a:gd name="T21" fmla="*/ 0 h 200"/>
                <a:gd name="T22" fmla="*/ 0 w 166"/>
                <a:gd name="T23" fmla="*/ 200 h 200"/>
                <a:gd name="T24" fmla="*/ 73 w 166"/>
                <a:gd name="T25" fmla="*/ 200 h 200"/>
                <a:gd name="T26" fmla="*/ 27 w 166"/>
                <a:gd name="T27" fmla="*/ 23 h 200"/>
                <a:gd name="T28" fmla="*/ 69 w 166"/>
                <a:gd name="T29" fmla="*/ 23 h 200"/>
                <a:gd name="T30" fmla="*/ 103 w 166"/>
                <a:gd name="T31" fmla="*/ 27 h 200"/>
                <a:gd name="T32" fmla="*/ 128 w 166"/>
                <a:gd name="T33" fmla="*/ 50 h 200"/>
                <a:gd name="T34" fmla="*/ 139 w 166"/>
                <a:gd name="T35" fmla="*/ 98 h 200"/>
                <a:gd name="T36" fmla="*/ 133 w 166"/>
                <a:gd name="T37" fmla="*/ 137 h 200"/>
                <a:gd name="T38" fmla="*/ 119 w 166"/>
                <a:gd name="T39" fmla="*/ 162 h 200"/>
                <a:gd name="T40" fmla="*/ 101 w 166"/>
                <a:gd name="T41" fmla="*/ 172 h 200"/>
                <a:gd name="T42" fmla="*/ 70 w 166"/>
                <a:gd name="T43" fmla="*/ 176 h 200"/>
                <a:gd name="T44" fmla="*/ 27 w 166"/>
                <a:gd name="T45" fmla="*/ 176 h 200"/>
                <a:gd name="T46" fmla="*/ 27 w 166"/>
                <a:gd name="T47" fmla="*/ 23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6" h="200">
                  <a:moveTo>
                    <a:pt x="73" y="200"/>
                  </a:moveTo>
                  <a:cubicBezTo>
                    <a:pt x="85" y="200"/>
                    <a:pt x="95" y="199"/>
                    <a:pt x="105" y="196"/>
                  </a:cubicBezTo>
                  <a:cubicBezTo>
                    <a:pt x="114" y="194"/>
                    <a:pt x="122" y="191"/>
                    <a:pt x="129" y="186"/>
                  </a:cubicBezTo>
                  <a:cubicBezTo>
                    <a:pt x="135" y="182"/>
                    <a:pt x="141" y="176"/>
                    <a:pt x="147" y="168"/>
                  </a:cubicBezTo>
                  <a:cubicBezTo>
                    <a:pt x="152" y="160"/>
                    <a:pt x="157" y="151"/>
                    <a:pt x="161" y="139"/>
                  </a:cubicBezTo>
                  <a:cubicBezTo>
                    <a:pt x="164" y="127"/>
                    <a:pt x="166" y="114"/>
                    <a:pt x="166" y="99"/>
                  </a:cubicBezTo>
                  <a:cubicBezTo>
                    <a:pt x="166" y="81"/>
                    <a:pt x="163" y="65"/>
                    <a:pt x="158" y="51"/>
                  </a:cubicBezTo>
                  <a:cubicBezTo>
                    <a:pt x="153" y="37"/>
                    <a:pt x="145" y="26"/>
                    <a:pt x="134" y="17"/>
                  </a:cubicBezTo>
                  <a:cubicBezTo>
                    <a:pt x="126" y="10"/>
                    <a:pt x="116" y="5"/>
                    <a:pt x="105" y="2"/>
                  </a:cubicBezTo>
                  <a:cubicBezTo>
                    <a:pt x="97" y="0"/>
                    <a:pt x="85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0"/>
                    <a:pt x="0" y="200"/>
                    <a:pt x="0" y="200"/>
                  </a:cubicBezTo>
                  <a:lnTo>
                    <a:pt x="73" y="200"/>
                  </a:lnTo>
                  <a:close/>
                  <a:moveTo>
                    <a:pt x="27" y="23"/>
                  </a:moveTo>
                  <a:cubicBezTo>
                    <a:pt x="69" y="23"/>
                    <a:pt x="69" y="23"/>
                    <a:pt x="69" y="23"/>
                  </a:cubicBezTo>
                  <a:cubicBezTo>
                    <a:pt x="85" y="23"/>
                    <a:pt x="96" y="25"/>
                    <a:pt x="103" y="27"/>
                  </a:cubicBezTo>
                  <a:cubicBezTo>
                    <a:pt x="113" y="31"/>
                    <a:pt x="121" y="39"/>
                    <a:pt x="128" y="50"/>
                  </a:cubicBezTo>
                  <a:cubicBezTo>
                    <a:pt x="135" y="61"/>
                    <a:pt x="139" y="77"/>
                    <a:pt x="139" y="98"/>
                  </a:cubicBezTo>
                  <a:cubicBezTo>
                    <a:pt x="139" y="113"/>
                    <a:pt x="137" y="126"/>
                    <a:pt x="133" y="137"/>
                  </a:cubicBezTo>
                  <a:cubicBezTo>
                    <a:pt x="130" y="147"/>
                    <a:pt x="125" y="156"/>
                    <a:pt x="119" y="162"/>
                  </a:cubicBezTo>
                  <a:cubicBezTo>
                    <a:pt x="114" y="166"/>
                    <a:pt x="108" y="170"/>
                    <a:pt x="101" y="172"/>
                  </a:cubicBezTo>
                  <a:cubicBezTo>
                    <a:pt x="93" y="175"/>
                    <a:pt x="83" y="176"/>
                    <a:pt x="70" y="176"/>
                  </a:cubicBezTo>
                  <a:cubicBezTo>
                    <a:pt x="27" y="176"/>
                    <a:pt x="27" y="176"/>
                    <a:pt x="27" y="176"/>
                  </a:cubicBezTo>
                  <a:lnTo>
                    <a:pt x="27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47" name="Freeform 107"/>
            <p:cNvSpPr/>
            <p:nvPr userDrawn="1"/>
          </p:nvSpPr>
          <p:spPr bwMode="black">
            <a:xfrm>
              <a:off x="2847" y="2909"/>
              <a:ext cx="374" cy="473"/>
            </a:xfrm>
            <a:custGeom>
              <a:avLst/>
              <a:gdLst>
                <a:gd name="T0" fmla="*/ 158 w 158"/>
                <a:gd name="T1" fmla="*/ 200 h 200"/>
                <a:gd name="T2" fmla="*/ 158 w 158"/>
                <a:gd name="T3" fmla="*/ 176 h 200"/>
                <a:gd name="T4" fmla="*/ 30 w 158"/>
                <a:gd name="T5" fmla="*/ 176 h 200"/>
                <a:gd name="T6" fmla="*/ 42 w 158"/>
                <a:gd name="T7" fmla="*/ 162 h 200"/>
                <a:gd name="T8" fmla="*/ 155 w 158"/>
                <a:gd name="T9" fmla="*/ 23 h 200"/>
                <a:gd name="T10" fmla="*/ 155 w 158"/>
                <a:gd name="T11" fmla="*/ 0 h 200"/>
                <a:gd name="T12" fmla="*/ 11 w 158"/>
                <a:gd name="T13" fmla="*/ 0 h 200"/>
                <a:gd name="T14" fmla="*/ 11 w 158"/>
                <a:gd name="T15" fmla="*/ 23 h 200"/>
                <a:gd name="T16" fmla="*/ 123 w 158"/>
                <a:gd name="T17" fmla="*/ 23 h 200"/>
                <a:gd name="T18" fmla="*/ 102 w 158"/>
                <a:gd name="T19" fmla="*/ 47 h 200"/>
                <a:gd name="T20" fmla="*/ 0 w 158"/>
                <a:gd name="T21" fmla="*/ 175 h 200"/>
                <a:gd name="T22" fmla="*/ 0 w 158"/>
                <a:gd name="T23" fmla="*/ 200 h 200"/>
                <a:gd name="T24" fmla="*/ 158 w 158"/>
                <a:gd name="T25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8" h="200">
                  <a:moveTo>
                    <a:pt x="158" y="200"/>
                  </a:moveTo>
                  <a:cubicBezTo>
                    <a:pt x="158" y="176"/>
                    <a:pt x="158" y="176"/>
                    <a:pt x="158" y="176"/>
                  </a:cubicBezTo>
                  <a:cubicBezTo>
                    <a:pt x="30" y="176"/>
                    <a:pt x="30" y="176"/>
                    <a:pt x="30" y="176"/>
                  </a:cubicBezTo>
                  <a:cubicBezTo>
                    <a:pt x="42" y="162"/>
                    <a:pt x="42" y="162"/>
                    <a:pt x="42" y="162"/>
                  </a:cubicBezTo>
                  <a:cubicBezTo>
                    <a:pt x="155" y="23"/>
                    <a:pt x="155" y="23"/>
                    <a:pt x="155" y="23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3" y="23"/>
                    <a:pt x="123" y="23"/>
                    <a:pt x="123" y="23"/>
                  </a:cubicBezTo>
                  <a:cubicBezTo>
                    <a:pt x="116" y="30"/>
                    <a:pt x="109" y="38"/>
                    <a:pt x="102" y="47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200"/>
                    <a:pt x="0" y="200"/>
                    <a:pt x="0" y="200"/>
                  </a:cubicBezTo>
                  <a:lnTo>
                    <a:pt x="158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48" name="Rectangle 108"/>
            <p:cNvSpPr>
              <a:spLocks noChangeArrowheads="1"/>
            </p:cNvSpPr>
            <p:nvPr userDrawn="1"/>
          </p:nvSpPr>
          <p:spPr bwMode="black">
            <a:xfrm>
              <a:off x="3292" y="2909"/>
              <a:ext cx="63" cy="47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49" name="Freeform 109"/>
            <p:cNvSpPr>
              <a:spLocks noEditPoints="1"/>
            </p:cNvSpPr>
            <p:nvPr userDrawn="1"/>
          </p:nvSpPr>
          <p:spPr bwMode="black">
            <a:xfrm>
              <a:off x="3459" y="2909"/>
              <a:ext cx="353" cy="611"/>
            </a:xfrm>
            <a:custGeom>
              <a:avLst/>
              <a:gdLst>
                <a:gd name="T0" fmla="*/ 149 w 149"/>
                <a:gd name="T1" fmla="*/ 200 h 258"/>
                <a:gd name="T2" fmla="*/ 149 w 149"/>
                <a:gd name="T3" fmla="*/ 176 h 258"/>
                <a:gd name="T4" fmla="*/ 27 w 149"/>
                <a:gd name="T5" fmla="*/ 176 h 258"/>
                <a:gd name="T6" fmla="*/ 27 w 149"/>
                <a:gd name="T7" fmla="*/ 108 h 258"/>
                <a:gd name="T8" fmla="*/ 137 w 149"/>
                <a:gd name="T9" fmla="*/ 108 h 258"/>
                <a:gd name="T10" fmla="*/ 137 w 149"/>
                <a:gd name="T11" fmla="*/ 84 h 258"/>
                <a:gd name="T12" fmla="*/ 27 w 149"/>
                <a:gd name="T13" fmla="*/ 84 h 258"/>
                <a:gd name="T14" fmla="*/ 27 w 149"/>
                <a:gd name="T15" fmla="*/ 23 h 258"/>
                <a:gd name="T16" fmla="*/ 145 w 149"/>
                <a:gd name="T17" fmla="*/ 23 h 258"/>
                <a:gd name="T18" fmla="*/ 145 w 149"/>
                <a:gd name="T19" fmla="*/ 0 h 258"/>
                <a:gd name="T20" fmla="*/ 0 w 149"/>
                <a:gd name="T21" fmla="*/ 0 h 258"/>
                <a:gd name="T22" fmla="*/ 0 w 149"/>
                <a:gd name="T23" fmla="*/ 200 h 258"/>
                <a:gd name="T24" fmla="*/ 149 w 149"/>
                <a:gd name="T25" fmla="*/ 200 h 258"/>
                <a:gd name="T26" fmla="*/ 122 w 149"/>
                <a:gd name="T27" fmla="*/ 200 h 258"/>
                <a:gd name="T28" fmla="*/ 108 w 149"/>
                <a:gd name="T29" fmla="*/ 216 h 258"/>
                <a:gd name="T30" fmla="*/ 103 w 149"/>
                <a:gd name="T31" fmla="*/ 233 h 258"/>
                <a:gd name="T32" fmla="*/ 105 w 149"/>
                <a:gd name="T33" fmla="*/ 243 h 258"/>
                <a:gd name="T34" fmla="*/ 110 w 149"/>
                <a:gd name="T35" fmla="*/ 251 h 258"/>
                <a:gd name="T36" fmla="*/ 119 w 149"/>
                <a:gd name="T37" fmla="*/ 256 h 258"/>
                <a:gd name="T38" fmla="*/ 131 w 149"/>
                <a:gd name="T39" fmla="*/ 258 h 258"/>
                <a:gd name="T40" fmla="*/ 149 w 149"/>
                <a:gd name="T41" fmla="*/ 254 h 258"/>
                <a:gd name="T42" fmla="*/ 149 w 149"/>
                <a:gd name="T43" fmla="*/ 236 h 258"/>
                <a:gd name="T44" fmla="*/ 143 w 149"/>
                <a:gd name="T45" fmla="*/ 239 h 258"/>
                <a:gd name="T46" fmla="*/ 137 w 149"/>
                <a:gd name="T47" fmla="*/ 239 h 258"/>
                <a:gd name="T48" fmla="*/ 127 w 149"/>
                <a:gd name="T49" fmla="*/ 235 h 258"/>
                <a:gd name="T50" fmla="*/ 124 w 149"/>
                <a:gd name="T51" fmla="*/ 226 h 258"/>
                <a:gd name="T52" fmla="*/ 128 w 149"/>
                <a:gd name="T53" fmla="*/ 212 h 258"/>
                <a:gd name="T54" fmla="*/ 140 w 149"/>
                <a:gd name="T55" fmla="*/ 200 h 258"/>
                <a:gd name="T56" fmla="*/ 122 w 149"/>
                <a:gd name="T57" fmla="*/ 20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9" h="258">
                  <a:moveTo>
                    <a:pt x="149" y="200"/>
                  </a:moveTo>
                  <a:cubicBezTo>
                    <a:pt x="149" y="176"/>
                    <a:pt x="149" y="176"/>
                    <a:pt x="149" y="176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137" y="108"/>
                    <a:pt x="137" y="108"/>
                    <a:pt x="137" y="108"/>
                  </a:cubicBezTo>
                  <a:cubicBezTo>
                    <a:pt x="137" y="84"/>
                    <a:pt x="137" y="84"/>
                    <a:pt x="137" y="84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0"/>
                    <a:pt x="0" y="200"/>
                    <a:pt x="0" y="200"/>
                  </a:cubicBezTo>
                  <a:lnTo>
                    <a:pt x="149" y="200"/>
                  </a:lnTo>
                  <a:close/>
                  <a:moveTo>
                    <a:pt x="122" y="200"/>
                  </a:moveTo>
                  <a:cubicBezTo>
                    <a:pt x="116" y="205"/>
                    <a:pt x="111" y="210"/>
                    <a:pt x="108" y="216"/>
                  </a:cubicBezTo>
                  <a:cubicBezTo>
                    <a:pt x="105" y="222"/>
                    <a:pt x="103" y="227"/>
                    <a:pt x="103" y="233"/>
                  </a:cubicBezTo>
                  <a:cubicBezTo>
                    <a:pt x="103" y="237"/>
                    <a:pt x="104" y="240"/>
                    <a:pt x="105" y="243"/>
                  </a:cubicBezTo>
                  <a:cubicBezTo>
                    <a:pt x="106" y="246"/>
                    <a:pt x="108" y="249"/>
                    <a:pt x="110" y="251"/>
                  </a:cubicBezTo>
                  <a:cubicBezTo>
                    <a:pt x="112" y="253"/>
                    <a:pt x="115" y="255"/>
                    <a:pt x="119" y="256"/>
                  </a:cubicBezTo>
                  <a:cubicBezTo>
                    <a:pt x="122" y="258"/>
                    <a:pt x="126" y="258"/>
                    <a:pt x="131" y="258"/>
                  </a:cubicBezTo>
                  <a:cubicBezTo>
                    <a:pt x="137" y="258"/>
                    <a:pt x="143" y="257"/>
                    <a:pt x="149" y="254"/>
                  </a:cubicBezTo>
                  <a:cubicBezTo>
                    <a:pt x="149" y="236"/>
                    <a:pt x="149" y="236"/>
                    <a:pt x="149" y="236"/>
                  </a:cubicBezTo>
                  <a:cubicBezTo>
                    <a:pt x="148" y="237"/>
                    <a:pt x="146" y="238"/>
                    <a:pt x="143" y="239"/>
                  </a:cubicBezTo>
                  <a:cubicBezTo>
                    <a:pt x="141" y="239"/>
                    <a:pt x="139" y="239"/>
                    <a:pt x="137" y="239"/>
                  </a:cubicBezTo>
                  <a:cubicBezTo>
                    <a:pt x="132" y="239"/>
                    <a:pt x="129" y="238"/>
                    <a:pt x="127" y="235"/>
                  </a:cubicBezTo>
                  <a:cubicBezTo>
                    <a:pt x="125" y="233"/>
                    <a:pt x="124" y="230"/>
                    <a:pt x="124" y="226"/>
                  </a:cubicBezTo>
                  <a:cubicBezTo>
                    <a:pt x="124" y="221"/>
                    <a:pt x="125" y="216"/>
                    <a:pt x="128" y="212"/>
                  </a:cubicBezTo>
                  <a:cubicBezTo>
                    <a:pt x="131" y="207"/>
                    <a:pt x="135" y="203"/>
                    <a:pt x="140" y="200"/>
                  </a:cubicBezTo>
                  <a:lnTo>
                    <a:pt x="122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50" name="Freeform 110"/>
            <p:cNvSpPr/>
            <p:nvPr userDrawn="1"/>
          </p:nvSpPr>
          <p:spPr bwMode="black">
            <a:xfrm>
              <a:off x="3890" y="2909"/>
              <a:ext cx="392" cy="473"/>
            </a:xfrm>
            <a:custGeom>
              <a:avLst/>
              <a:gdLst>
                <a:gd name="T0" fmla="*/ 64 w 392"/>
                <a:gd name="T1" fmla="*/ 473 h 473"/>
                <a:gd name="T2" fmla="*/ 64 w 392"/>
                <a:gd name="T3" fmla="*/ 308 h 473"/>
                <a:gd name="T4" fmla="*/ 139 w 392"/>
                <a:gd name="T5" fmla="*/ 232 h 473"/>
                <a:gd name="T6" fmla="*/ 309 w 392"/>
                <a:gd name="T7" fmla="*/ 473 h 473"/>
                <a:gd name="T8" fmla="*/ 392 w 392"/>
                <a:gd name="T9" fmla="*/ 473 h 473"/>
                <a:gd name="T10" fmla="*/ 184 w 392"/>
                <a:gd name="T11" fmla="*/ 192 h 473"/>
                <a:gd name="T12" fmla="*/ 383 w 392"/>
                <a:gd name="T13" fmla="*/ 0 h 473"/>
                <a:gd name="T14" fmla="*/ 298 w 392"/>
                <a:gd name="T15" fmla="*/ 0 h 473"/>
                <a:gd name="T16" fmla="*/ 64 w 392"/>
                <a:gd name="T17" fmla="*/ 234 h 473"/>
                <a:gd name="T18" fmla="*/ 64 w 392"/>
                <a:gd name="T19" fmla="*/ 0 h 473"/>
                <a:gd name="T20" fmla="*/ 0 w 392"/>
                <a:gd name="T21" fmla="*/ 0 h 473"/>
                <a:gd name="T22" fmla="*/ 0 w 392"/>
                <a:gd name="T23" fmla="*/ 473 h 473"/>
                <a:gd name="T24" fmla="*/ 64 w 392"/>
                <a:gd name="T25" fmla="*/ 47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2" h="473">
                  <a:moveTo>
                    <a:pt x="64" y="473"/>
                  </a:moveTo>
                  <a:lnTo>
                    <a:pt x="64" y="308"/>
                  </a:lnTo>
                  <a:lnTo>
                    <a:pt x="139" y="232"/>
                  </a:lnTo>
                  <a:lnTo>
                    <a:pt x="309" y="473"/>
                  </a:lnTo>
                  <a:lnTo>
                    <a:pt x="392" y="473"/>
                  </a:lnTo>
                  <a:lnTo>
                    <a:pt x="184" y="192"/>
                  </a:lnTo>
                  <a:lnTo>
                    <a:pt x="383" y="0"/>
                  </a:lnTo>
                  <a:lnTo>
                    <a:pt x="298" y="0"/>
                  </a:lnTo>
                  <a:lnTo>
                    <a:pt x="64" y="234"/>
                  </a:lnTo>
                  <a:lnTo>
                    <a:pt x="64" y="0"/>
                  </a:lnTo>
                  <a:lnTo>
                    <a:pt x="0" y="0"/>
                  </a:lnTo>
                  <a:lnTo>
                    <a:pt x="0" y="473"/>
                  </a:lnTo>
                  <a:lnTo>
                    <a:pt x="64" y="4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51" name="Freeform 111"/>
            <p:cNvSpPr/>
            <p:nvPr userDrawn="1"/>
          </p:nvSpPr>
          <p:spPr bwMode="black">
            <a:xfrm>
              <a:off x="4327" y="2909"/>
              <a:ext cx="374" cy="480"/>
            </a:xfrm>
            <a:custGeom>
              <a:avLst/>
              <a:gdLst>
                <a:gd name="T0" fmla="*/ 131 w 158"/>
                <a:gd name="T1" fmla="*/ 115 h 203"/>
                <a:gd name="T2" fmla="*/ 119 w 158"/>
                <a:gd name="T3" fmla="*/ 166 h 203"/>
                <a:gd name="T4" fmla="*/ 77 w 158"/>
                <a:gd name="T5" fmla="*/ 179 h 203"/>
                <a:gd name="T6" fmla="*/ 48 w 158"/>
                <a:gd name="T7" fmla="*/ 173 h 203"/>
                <a:gd name="T8" fmla="*/ 32 w 158"/>
                <a:gd name="T9" fmla="*/ 153 h 203"/>
                <a:gd name="T10" fmla="*/ 27 w 158"/>
                <a:gd name="T11" fmla="*/ 115 h 203"/>
                <a:gd name="T12" fmla="*/ 27 w 158"/>
                <a:gd name="T13" fmla="*/ 0 h 203"/>
                <a:gd name="T14" fmla="*/ 0 w 158"/>
                <a:gd name="T15" fmla="*/ 0 h 203"/>
                <a:gd name="T16" fmla="*/ 0 w 158"/>
                <a:gd name="T17" fmla="*/ 115 h 203"/>
                <a:gd name="T18" fmla="*/ 8 w 158"/>
                <a:gd name="T19" fmla="*/ 165 h 203"/>
                <a:gd name="T20" fmla="*/ 34 w 158"/>
                <a:gd name="T21" fmla="*/ 193 h 203"/>
                <a:gd name="T22" fmla="*/ 80 w 158"/>
                <a:gd name="T23" fmla="*/ 203 h 203"/>
                <a:gd name="T24" fmla="*/ 126 w 158"/>
                <a:gd name="T25" fmla="*/ 192 h 203"/>
                <a:gd name="T26" fmla="*/ 151 w 158"/>
                <a:gd name="T27" fmla="*/ 163 h 203"/>
                <a:gd name="T28" fmla="*/ 158 w 158"/>
                <a:gd name="T29" fmla="*/ 115 h 203"/>
                <a:gd name="T30" fmla="*/ 158 w 158"/>
                <a:gd name="T31" fmla="*/ 0 h 203"/>
                <a:gd name="T32" fmla="*/ 131 w 158"/>
                <a:gd name="T33" fmla="*/ 0 h 203"/>
                <a:gd name="T34" fmla="*/ 131 w 158"/>
                <a:gd name="T35" fmla="*/ 11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8" h="203">
                  <a:moveTo>
                    <a:pt x="131" y="115"/>
                  </a:moveTo>
                  <a:cubicBezTo>
                    <a:pt x="131" y="140"/>
                    <a:pt x="127" y="157"/>
                    <a:pt x="119" y="166"/>
                  </a:cubicBezTo>
                  <a:cubicBezTo>
                    <a:pt x="111" y="175"/>
                    <a:pt x="97" y="179"/>
                    <a:pt x="77" y="179"/>
                  </a:cubicBezTo>
                  <a:cubicBezTo>
                    <a:pt x="66" y="179"/>
                    <a:pt x="56" y="177"/>
                    <a:pt x="48" y="173"/>
                  </a:cubicBezTo>
                  <a:cubicBezTo>
                    <a:pt x="41" y="168"/>
                    <a:pt x="35" y="162"/>
                    <a:pt x="32" y="153"/>
                  </a:cubicBezTo>
                  <a:cubicBezTo>
                    <a:pt x="28" y="145"/>
                    <a:pt x="27" y="132"/>
                    <a:pt x="27" y="115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36"/>
                    <a:pt x="3" y="153"/>
                    <a:pt x="8" y="165"/>
                  </a:cubicBezTo>
                  <a:cubicBezTo>
                    <a:pt x="13" y="178"/>
                    <a:pt x="22" y="187"/>
                    <a:pt x="34" y="193"/>
                  </a:cubicBezTo>
                  <a:cubicBezTo>
                    <a:pt x="45" y="200"/>
                    <a:pt x="61" y="203"/>
                    <a:pt x="80" y="203"/>
                  </a:cubicBezTo>
                  <a:cubicBezTo>
                    <a:pt x="99" y="203"/>
                    <a:pt x="114" y="199"/>
                    <a:pt x="126" y="192"/>
                  </a:cubicBezTo>
                  <a:cubicBezTo>
                    <a:pt x="138" y="185"/>
                    <a:pt x="146" y="175"/>
                    <a:pt x="151" y="163"/>
                  </a:cubicBezTo>
                  <a:cubicBezTo>
                    <a:pt x="156" y="151"/>
                    <a:pt x="158" y="135"/>
                    <a:pt x="158" y="115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31" y="0"/>
                    <a:pt x="131" y="0"/>
                    <a:pt x="131" y="0"/>
                  </a:cubicBezTo>
                  <a:lnTo>
                    <a:pt x="131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52" name="Freeform 112"/>
            <p:cNvSpPr/>
            <p:nvPr userDrawn="1"/>
          </p:nvSpPr>
          <p:spPr bwMode="black">
            <a:xfrm>
              <a:off x="4764" y="2909"/>
              <a:ext cx="263" cy="480"/>
            </a:xfrm>
            <a:custGeom>
              <a:avLst/>
              <a:gdLst>
                <a:gd name="T0" fmla="*/ 14 w 111"/>
                <a:gd name="T1" fmla="*/ 188 h 203"/>
                <a:gd name="T2" fmla="*/ 54 w 111"/>
                <a:gd name="T3" fmla="*/ 203 h 203"/>
                <a:gd name="T4" fmla="*/ 85 w 111"/>
                <a:gd name="T5" fmla="*/ 196 h 203"/>
                <a:gd name="T6" fmla="*/ 105 w 111"/>
                <a:gd name="T7" fmla="*/ 175 h 203"/>
                <a:gd name="T8" fmla="*/ 111 w 111"/>
                <a:gd name="T9" fmla="*/ 136 h 203"/>
                <a:gd name="T10" fmla="*/ 111 w 111"/>
                <a:gd name="T11" fmla="*/ 0 h 203"/>
                <a:gd name="T12" fmla="*/ 84 w 111"/>
                <a:gd name="T13" fmla="*/ 0 h 203"/>
                <a:gd name="T14" fmla="*/ 84 w 111"/>
                <a:gd name="T15" fmla="*/ 137 h 203"/>
                <a:gd name="T16" fmla="*/ 81 w 111"/>
                <a:gd name="T17" fmla="*/ 163 h 203"/>
                <a:gd name="T18" fmla="*/ 72 w 111"/>
                <a:gd name="T19" fmla="*/ 175 h 203"/>
                <a:gd name="T20" fmla="*/ 54 w 111"/>
                <a:gd name="T21" fmla="*/ 180 h 203"/>
                <a:gd name="T22" fmla="*/ 33 w 111"/>
                <a:gd name="T23" fmla="*/ 171 h 203"/>
                <a:gd name="T24" fmla="*/ 25 w 111"/>
                <a:gd name="T25" fmla="*/ 140 h 203"/>
                <a:gd name="T26" fmla="*/ 1 w 111"/>
                <a:gd name="T27" fmla="*/ 143 h 203"/>
                <a:gd name="T28" fmla="*/ 14 w 111"/>
                <a:gd name="T29" fmla="*/ 188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1" h="203">
                  <a:moveTo>
                    <a:pt x="14" y="188"/>
                  </a:moveTo>
                  <a:cubicBezTo>
                    <a:pt x="23" y="198"/>
                    <a:pt x="37" y="203"/>
                    <a:pt x="54" y="203"/>
                  </a:cubicBezTo>
                  <a:cubicBezTo>
                    <a:pt x="66" y="203"/>
                    <a:pt x="77" y="201"/>
                    <a:pt x="85" y="196"/>
                  </a:cubicBezTo>
                  <a:cubicBezTo>
                    <a:pt x="94" y="191"/>
                    <a:pt x="101" y="184"/>
                    <a:pt x="105" y="175"/>
                  </a:cubicBezTo>
                  <a:cubicBezTo>
                    <a:pt x="109" y="166"/>
                    <a:pt x="111" y="153"/>
                    <a:pt x="111" y="136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137"/>
                    <a:pt x="84" y="137"/>
                    <a:pt x="84" y="137"/>
                  </a:cubicBezTo>
                  <a:cubicBezTo>
                    <a:pt x="84" y="149"/>
                    <a:pt x="83" y="157"/>
                    <a:pt x="81" y="163"/>
                  </a:cubicBezTo>
                  <a:cubicBezTo>
                    <a:pt x="80" y="168"/>
                    <a:pt x="76" y="172"/>
                    <a:pt x="72" y="175"/>
                  </a:cubicBezTo>
                  <a:cubicBezTo>
                    <a:pt x="67" y="178"/>
                    <a:pt x="61" y="180"/>
                    <a:pt x="54" y="180"/>
                  </a:cubicBezTo>
                  <a:cubicBezTo>
                    <a:pt x="45" y="180"/>
                    <a:pt x="38" y="177"/>
                    <a:pt x="33" y="171"/>
                  </a:cubicBezTo>
                  <a:cubicBezTo>
                    <a:pt x="28" y="165"/>
                    <a:pt x="25" y="155"/>
                    <a:pt x="25" y="140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0" y="163"/>
                    <a:pt x="5" y="178"/>
                    <a:pt x="14" y="1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53" name="Freeform 113"/>
            <p:cNvSpPr>
              <a:spLocks noEditPoints="1"/>
            </p:cNvSpPr>
            <p:nvPr userDrawn="1"/>
          </p:nvSpPr>
          <p:spPr bwMode="black">
            <a:xfrm>
              <a:off x="5124" y="2909"/>
              <a:ext cx="352" cy="611"/>
            </a:xfrm>
            <a:custGeom>
              <a:avLst/>
              <a:gdLst>
                <a:gd name="T0" fmla="*/ 149 w 149"/>
                <a:gd name="T1" fmla="*/ 200 h 258"/>
                <a:gd name="T2" fmla="*/ 149 w 149"/>
                <a:gd name="T3" fmla="*/ 176 h 258"/>
                <a:gd name="T4" fmla="*/ 26 w 149"/>
                <a:gd name="T5" fmla="*/ 176 h 258"/>
                <a:gd name="T6" fmla="*/ 26 w 149"/>
                <a:gd name="T7" fmla="*/ 108 h 258"/>
                <a:gd name="T8" fmla="*/ 137 w 149"/>
                <a:gd name="T9" fmla="*/ 108 h 258"/>
                <a:gd name="T10" fmla="*/ 137 w 149"/>
                <a:gd name="T11" fmla="*/ 84 h 258"/>
                <a:gd name="T12" fmla="*/ 26 w 149"/>
                <a:gd name="T13" fmla="*/ 84 h 258"/>
                <a:gd name="T14" fmla="*/ 26 w 149"/>
                <a:gd name="T15" fmla="*/ 23 h 258"/>
                <a:gd name="T16" fmla="*/ 144 w 149"/>
                <a:gd name="T17" fmla="*/ 23 h 258"/>
                <a:gd name="T18" fmla="*/ 144 w 149"/>
                <a:gd name="T19" fmla="*/ 0 h 258"/>
                <a:gd name="T20" fmla="*/ 0 w 149"/>
                <a:gd name="T21" fmla="*/ 0 h 258"/>
                <a:gd name="T22" fmla="*/ 0 w 149"/>
                <a:gd name="T23" fmla="*/ 200 h 258"/>
                <a:gd name="T24" fmla="*/ 149 w 149"/>
                <a:gd name="T25" fmla="*/ 200 h 258"/>
                <a:gd name="T26" fmla="*/ 122 w 149"/>
                <a:gd name="T27" fmla="*/ 200 h 258"/>
                <a:gd name="T28" fmla="*/ 108 w 149"/>
                <a:gd name="T29" fmla="*/ 216 h 258"/>
                <a:gd name="T30" fmla="*/ 103 w 149"/>
                <a:gd name="T31" fmla="*/ 233 h 258"/>
                <a:gd name="T32" fmla="*/ 105 w 149"/>
                <a:gd name="T33" fmla="*/ 243 h 258"/>
                <a:gd name="T34" fmla="*/ 110 w 149"/>
                <a:gd name="T35" fmla="*/ 251 h 258"/>
                <a:gd name="T36" fmla="*/ 118 w 149"/>
                <a:gd name="T37" fmla="*/ 256 h 258"/>
                <a:gd name="T38" fmla="*/ 131 w 149"/>
                <a:gd name="T39" fmla="*/ 258 h 258"/>
                <a:gd name="T40" fmla="*/ 149 w 149"/>
                <a:gd name="T41" fmla="*/ 254 h 258"/>
                <a:gd name="T42" fmla="*/ 149 w 149"/>
                <a:gd name="T43" fmla="*/ 236 h 258"/>
                <a:gd name="T44" fmla="*/ 143 w 149"/>
                <a:gd name="T45" fmla="*/ 239 h 258"/>
                <a:gd name="T46" fmla="*/ 137 w 149"/>
                <a:gd name="T47" fmla="*/ 239 h 258"/>
                <a:gd name="T48" fmla="*/ 126 w 149"/>
                <a:gd name="T49" fmla="*/ 235 h 258"/>
                <a:gd name="T50" fmla="*/ 123 w 149"/>
                <a:gd name="T51" fmla="*/ 226 h 258"/>
                <a:gd name="T52" fmla="*/ 128 w 149"/>
                <a:gd name="T53" fmla="*/ 212 h 258"/>
                <a:gd name="T54" fmla="*/ 140 w 149"/>
                <a:gd name="T55" fmla="*/ 200 h 258"/>
                <a:gd name="T56" fmla="*/ 122 w 149"/>
                <a:gd name="T57" fmla="*/ 20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9" h="258">
                  <a:moveTo>
                    <a:pt x="149" y="200"/>
                  </a:moveTo>
                  <a:cubicBezTo>
                    <a:pt x="149" y="176"/>
                    <a:pt x="149" y="176"/>
                    <a:pt x="149" y="176"/>
                  </a:cubicBezTo>
                  <a:cubicBezTo>
                    <a:pt x="26" y="176"/>
                    <a:pt x="26" y="176"/>
                    <a:pt x="26" y="176"/>
                  </a:cubicBezTo>
                  <a:cubicBezTo>
                    <a:pt x="26" y="108"/>
                    <a:pt x="26" y="108"/>
                    <a:pt x="26" y="108"/>
                  </a:cubicBezTo>
                  <a:cubicBezTo>
                    <a:pt x="137" y="108"/>
                    <a:pt x="137" y="108"/>
                    <a:pt x="137" y="108"/>
                  </a:cubicBezTo>
                  <a:cubicBezTo>
                    <a:pt x="137" y="84"/>
                    <a:pt x="137" y="84"/>
                    <a:pt x="137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0"/>
                    <a:pt x="0" y="200"/>
                    <a:pt x="0" y="200"/>
                  </a:cubicBezTo>
                  <a:lnTo>
                    <a:pt x="149" y="200"/>
                  </a:lnTo>
                  <a:close/>
                  <a:moveTo>
                    <a:pt x="122" y="200"/>
                  </a:moveTo>
                  <a:cubicBezTo>
                    <a:pt x="116" y="205"/>
                    <a:pt x="111" y="210"/>
                    <a:pt x="108" y="216"/>
                  </a:cubicBezTo>
                  <a:cubicBezTo>
                    <a:pt x="104" y="222"/>
                    <a:pt x="103" y="227"/>
                    <a:pt x="103" y="233"/>
                  </a:cubicBezTo>
                  <a:cubicBezTo>
                    <a:pt x="103" y="237"/>
                    <a:pt x="103" y="240"/>
                    <a:pt x="105" y="243"/>
                  </a:cubicBezTo>
                  <a:cubicBezTo>
                    <a:pt x="106" y="246"/>
                    <a:pt x="107" y="249"/>
                    <a:pt x="110" y="251"/>
                  </a:cubicBezTo>
                  <a:cubicBezTo>
                    <a:pt x="112" y="253"/>
                    <a:pt x="115" y="255"/>
                    <a:pt x="118" y="256"/>
                  </a:cubicBezTo>
                  <a:cubicBezTo>
                    <a:pt x="122" y="258"/>
                    <a:pt x="126" y="258"/>
                    <a:pt x="131" y="258"/>
                  </a:cubicBezTo>
                  <a:cubicBezTo>
                    <a:pt x="136" y="258"/>
                    <a:pt x="142" y="257"/>
                    <a:pt x="149" y="254"/>
                  </a:cubicBezTo>
                  <a:cubicBezTo>
                    <a:pt x="149" y="236"/>
                    <a:pt x="149" y="236"/>
                    <a:pt x="149" y="236"/>
                  </a:cubicBezTo>
                  <a:cubicBezTo>
                    <a:pt x="147" y="237"/>
                    <a:pt x="145" y="238"/>
                    <a:pt x="143" y="239"/>
                  </a:cubicBezTo>
                  <a:cubicBezTo>
                    <a:pt x="141" y="239"/>
                    <a:pt x="139" y="239"/>
                    <a:pt x="137" y="239"/>
                  </a:cubicBezTo>
                  <a:cubicBezTo>
                    <a:pt x="132" y="239"/>
                    <a:pt x="129" y="238"/>
                    <a:pt x="126" y="235"/>
                  </a:cubicBezTo>
                  <a:cubicBezTo>
                    <a:pt x="124" y="233"/>
                    <a:pt x="123" y="230"/>
                    <a:pt x="123" y="226"/>
                  </a:cubicBezTo>
                  <a:cubicBezTo>
                    <a:pt x="123" y="221"/>
                    <a:pt x="125" y="216"/>
                    <a:pt x="128" y="212"/>
                  </a:cubicBezTo>
                  <a:cubicBezTo>
                    <a:pt x="130" y="207"/>
                    <a:pt x="135" y="203"/>
                    <a:pt x="140" y="200"/>
                  </a:cubicBezTo>
                  <a:lnTo>
                    <a:pt x="122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30" name="TextBox 129"/>
          <p:cNvSpPr txBox="1"/>
          <p:nvPr userDrawn="1"/>
        </p:nvSpPr>
        <p:spPr>
          <a:xfrm>
            <a:off x="435265" y="4857379"/>
            <a:ext cx="3097080" cy="300083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srgbClr val="000000">
                    <a:tint val="75000"/>
                  </a:srgbClr>
                </a:solidFill>
                <a:ea typeface="宋体" panose="02010600030101010101" pitchFamily="2" charset="-122"/>
                <a:cs typeface="Arial" panose="020B0604020202020204" pitchFamily="34" charset="0"/>
              </a:rPr>
              <a:t>2015 Lenovo Restricted. All rights reserved.</a:t>
            </a:r>
            <a:endParaRPr lang="en-US" dirty="0" smtClean="0">
              <a:solidFill>
                <a:srgbClr val="000000">
                  <a:tint val="75000"/>
                </a:srgbClr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3" name="Group 2"/>
          <p:cNvGrpSpPr/>
          <p:nvPr userDrawn="1"/>
        </p:nvGrpSpPr>
        <p:grpSpPr>
          <a:xfrm>
            <a:off x="447031" y="3621894"/>
            <a:ext cx="4784665" cy="274320"/>
            <a:chOff x="596040" y="5442941"/>
            <a:chExt cx="6379553" cy="365760"/>
          </a:xfrm>
        </p:grpSpPr>
        <p:pic>
          <p:nvPicPr>
            <p:cNvPr id="166" name="Picture 2" descr="C:\Users\kathyp\Documents\00_Brand-Resources\Multimode Elements\Multimode Icons\PNG\Multimode-Icon_HANG.png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040" y="5468108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7" name="Picture 3" descr="C:\Users\kathyp\Documents\00_Brand-Resources\Multimode Elements\Multimode Icons\PNG\Multimode-Icon_HOLD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824" y="5468108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8" name="Picture 4" descr="C:\Users\kathyp\Documents\00_Brand-Resources\Multimode Elements\Multimode Icons\PNG\Multimode-Icon_LAPTOP.png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7211" y="5468108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9" name="Picture 5" descr="C:\Users\kathyp\Documents\00_Brand-Resources\Multimode Elements\Multimode Icons\PNG\Multimode-Icon_STAND.png"/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7392" y="5468108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0" name="Picture 6" descr="C:\Users\kathyp\Documents\00_Brand-Resources\Multimode Elements\Multimode Icons\PNG\Multimode-Icon_STAND-Tablet.png"/>
            <p:cNvPicPr>
              <a:picLocks noChangeAspect="1" noChangeArrowheads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1176" y="5468108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1" name="Picture 7" descr="C:\Users\kathyp\Documents\00_Brand-Resources\Multimode Elements\Multimode Icons\PNG\Multimode-Icon_TABLE.png"/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8563" y="5468108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8" descr="C:\Users\kathyp\Documents\00_Brand-Resources\Multimode Elements\Multimode Icons\PNG\Multimode-Icon_TABLET.png"/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5950" y="5468108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9" descr="C:\Users\kathyp\Documents\00_Brand-Resources\Multimode Elements\Multimode Icons\PNG\Multimode-Icon_TENT.png"/>
            <p:cNvPicPr>
              <a:picLocks noChangeAspect="1" noChangeArrowheads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2528" y="5468108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" name="Picture 10" descr="C:\Users\kathyp\Documents\00_Brand-Resources\Multimode Elements\Multimode Icons\PNG\Multimode-Icon_TILT.png"/>
            <p:cNvPicPr>
              <a:picLocks noChangeAspect="1" noChangeArrowheads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6312" y="5468108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5" name="Picture 11" descr="C:\Users\kathyp\Documents\00_Brand-Resources\Multimode Elements\Multimode Icons\PNG\Multimode-Icon_TV.png"/>
            <p:cNvPicPr>
              <a:picLocks noChangeAspect="1" noChangeArrowheads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3707" y="5468108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175"/>
            <p:cNvGrpSpPr/>
            <p:nvPr userDrawn="1"/>
          </p:nvGrpSpPr>
          <p:grpSpPr>
            <a:xfrm>
              <a:off x="2024598" y="5468108"/>
              <a:ext cx="310896" cy="310896"/>
              <a:chOff x="2024598" y="5468108"/>
              <a:chExt cx="310896" cy="310896"/>
            </a:xfrm>
          </p:grpSpPr>
          <p:sp>
            <p:nvSpPr>
              <p:cNvPr id="177" name="Oval 176"/>
              <p:cNvSpPr/>
              <p:nvPr userDrawn="1"/>
            </p:nvSpPr>
            <p:spPr>
              <a:xfrm>
                <a:off x="2024598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178" name="Picture 177"/>
              <p:cNvPicPr>
                <a:picLocks noChangeAspect="1"/>
              </p:cNvPicPr>
              <p:nvPr userDrawn="1"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8814" y="5509256"/>
                <a:ext cx="122464" cy="228600"/>
              </a:xfrm>
              <a:prstGeom prst="rect">
                <a:avLst/>
              </a:prstGeom>
            </p:spPr>
          </p:pic>
        </p:grpSp>
        <p:grpSp>
          <p:nvGrpSpPr>
            <p:cNvPr id="5" name="Group 178"/>
            <p:cNvGrpSpPr/>
            <p:nvPr userDrawn="1"/>
          </p:nvGrpSpPr>
          <p:grpSpPr>
            <a:xfrm>
              <a:off x="3094779" y="5468108"/>
              <a:ext cx="310896" cy="310896"/>
              <a:chOff x="3094779" y="5468108"/>
              <a:chExt cx="310896" cy="310896"/>
            </a:xfrm>
          </p:grpSpPr>
          <p:sp>
            <p:nvSpPr>
              <p:cNvPr id="180" name="Oval 179"/>
              <p:cNvSpPr/>
              <p:nvPr userDrawn="1"/>
            </p:nvSpPr>
            <p:spPr>
              <a:xfrm>
                <a:off x="3094779" y="5468108"/>
                <a:ext cx="310896" cy="31089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181" name="Picture 9" descr="C:\Users\yhwang\Desktop\WW Design\Multimode Icons\twitter-01.png"/>
              <p:cNvPicPr>
                <a:picLocks noChangeAspect="1" noChangeArrowheads="1"/>
              </p:cNvPicPr>
              <p:nvPr userDrawn="1"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94779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6" name="Group 181"/>
            <p:cNvGrpSpPr/>
            <p:nvPr userDrawn="1"/>
          </p:nvGrpSpPr>
          <p:grpSpPr>
            <a:xfrm>
              <a:off x="953427" y="5468108"/>
              <a:ext cx="310896" cy="310896"/>
              <a:chOff x="953427" y="5468108"/>
              <a:chExt cx="310896" cy="310896"/>
            </a:xfrm>
          </p:grpSpPr>
          <p:sp>
            <p:nvSpPr>
              <p:cNvPr id="254" name="Oval 253"/>
              <p:cNvSpPr/>
              <p:nvPr userDrawn="1"/>
            </p:nvSpPr>
            <p:spPr>
              <a:xfrm>
                <a:off x="953427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255" name="Picture 5" descr="C:\Users\yhwang\Desktop\WW Design\Multimode Icons\globe-01.png"/>
              <p:cNvPicPr>
                <a:picLocks noChangeAspect="1" noChangeArrowheads="1"/>
              </p:cNvPicPr>
              <p:nvPr userDrawn="1"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0859" y="5495540"/>
                <a:ext cx="256032" cy="256032"/>
              </a:xfrm>
              <a:prstGeom prst="rect">
                <a:avLst/>
              </a:prstGeom>
              <a:noFill/>
            </p:spPr>
          </p:pic>
        </p:grpSp>
        <p:grpSp>
          <p:nvGrpSpPr>
            <p:cNvPr id="7" name="Group 255"/>
            <p:cNvGrpSpPr/>
            <p:nvPr userDrawn="1"/>
          </p:nvGrpSpPr>
          <p:grpSpPr>
            <a:xfrm>
              <a:off x="2355828" y="5442941"/>
              <a:ext cx="365760" cy="365760"/>
              <a:chOff x="2355828" y="5442941"/>
              <a:chExt cx="365760" cy="365760"/>
            </a:xfrm>
          </p:grpSpPr>
          <p:sp>
            <p:nvSpPr>
              <p:cNvPr id="257" name="Oval 256"/>
              <p:cNvSpPr/>
              <p:nvPr userDrawn="1"/>
            </p:nvSpPr>
            <p:spPr>
              <a:xfrm>
                <a:off x="2380995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258" name="Picture 2" descr="C:\Users\yhwang\Desktop\WW Design\Multimode Icons\chain-01.png"/>
              <p:cNvPicPr>
                <a:picLocks noChangeAspect="1" noChangeArrowheads="1"/>
              </p:cNvPicPr>
              <p:nvPr userDrawn="1"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55828" y="5442941"/>
                <a:ext cx="365760" cy="365760"/>
              </a:xfrm>
              <a:prstGeom prst="rect">
                <a:avLst/>
              </a:prstGeom>
              <a:noFill/>
            </p:spPr>
          </p:pic>
        </p:grpSp>
        <p:grpSp>
          <p:nvGrpSpPr>
            <p:cNvPr id="8" name="Group 258"/>
            <p:cNvGrpSpPr/>
            <p:nvPr userDrawn="1"/>
          </p:nvGrpSpPr>
          <p:grpSpPr>
            <a:xfrm>
              <a:off x="5236131" y="5468108"/>
              <a:ext cx="310896" cy="310896"/>
              <a:chOff x="5236131" y="5468108"/>
              <a:chExt cx="310896" cy="310896"/>
            </a:xfrm>
          </p:grpSpPr>
          <p:sp>
            <p:nvSpPr>
              <p:cNvPr id="260" name="Oval 259"/>
              <p:cNvSpPr/>
              <p:nvPr userDrawn="1"/>
            </p:nvSpPr>
            <p:spPr>
              <a:xfrm>
                <a:off x="5236131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261" name="Picture 260" descr="C:\Users\yhwang\Desktop\WW Design\Multimode Icons\facebook-01.png"/>
              <p:cNvPicPr>
                <a:picLocks noChangeAspect="1" noChangeArrowheads="1"/>
              </p:cNvPicPr>
              <p:nvPr userDrawn="1"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6131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9" name="Group 261"/>
            <p:cNvGrpSpPr/>
            <p:nvPr userDrawn="1"/>
          </p:nvGrpSpPr>
          <p:grpSpPr>
            <a:xfrm>
              <a:off x="4523337" y="5468108"/>
              <a:ext cx="310896" cy="310896"/>
              <a:chOff x="4523337" y="5468108"/>
              <a:chExt cx="310896" cy="310896"/>
            </a:xfrm>
          </p:grpSpPr>
          <p:sp>
            <p:nvSpPr>
              <p:cNvPr id="263" name="Oval 262"/>
              <p:cNvSpPr/>
              <p:nvPr userDrawn="1"/>
            </p:nvSpPr>
            <p:spPr>
              <a:xfrm>
                <a:off x="4523337" y="5468108"/>
                <a:ext cx="310896" cy="31089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264" name="Picture 7" descr="C:\Users\yhwang\Desktop\WW Design\Multimode Icons\server-01.png"/>
              <p:cNvPicPr>
                <a:picLocks noChangeAspect="1" noChangeArrowheads="1"/>
              </p:cNvPicPr>
              <p:nvPr userDrawn="1"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23337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10" name="Group 264"/>
            <p:cNvGrpSpPr/>
            <p:nvPr userDrawn="1"/>
          </p:nvGrpSpPr>
          <p:grpSpPr>
            <a:xfrm>
              <a:off x="4879734" y="5468108"/>
              <a:ext cx="310896" cy="310896"/>
              <a:chOff x="4879734" y="5468108"/>
              <a:chExt cx="310896" cy="310896"/>
            </a:xfrm>
          </p:grpSpPr>
          <p:sp>
            <p:nvSpPr>
              <p:cNvPr id="266" name="Oval 265"/>
              <p:cNvSpPr/>
              <p:nvPr userDrawn="1"/>
            </p:nvSpPr>
            <p:spPr>
              <a:xfrm>
                <a:off x="4879734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267" name="Picture 6" descr="C:\Users\yhwang\Desktop\WW Design\Multimode Icons\network-01.png"/>
              <p:cNvPicPr>
                <a:picLocks noChangeAspect="1" noChangeArrowheads="1"/>
              </p:cNvPicPr>
              <p:nvPr userDrawn="1"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79734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11" name="Group 267"/>
            <p:cNvGrpSpPr/>
            <p:nvPr userDrawn="1"/>
          </p:nvGrpSpPr>
          <p:grpSpPr>
            <a:xfrm>
              <a:off x="5949915" y="5468108"/>
              <a:ext cx="310896" cy="310896"/>
              <a:chOff x="5949915" y="5468108"/>
              <a:chExt cx="310896" cy="310896"/>
            </a:xfrm>
          </p:grpSpPr>
          <p:sp>
            <p:nvSpPr>
              <p:cNvPr id="269" name="Oval 268"/>
              <p:cNvSpPr/>
              <p:nvPr userDrawn="1"/>
            </p:nvSpPr>
            <p:spPr>
              <a:xfrm>
                <a:off x="5949915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endParaRPr lang="en-US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270" name="Picture 8" descr="C:\Users\yhwang\Desktop\WW Design\Multimode Icons\think_light-01.png"/>
              <p:cNvPicPr>
                <a:picLocks noChangeAspect="1" noChangeArrowheads="1"/>
              </p:cNvPicPr>
              <p:nvPr userDrawn="1"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9915" y="5468108"/>
                <a:ext cx="310896" cy="310896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71" name="TextBox 270"/>
          <p:cNvSpPr txBox="1"/>
          <p:nvPr userDrawn="1"/>
        </p:nvSpPr>
        <p:spPr>
          <a:xfrm>
            <a:off x="3265323" y="1809908"/>
            <a:ext cx="2097613" cy="11387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400" dirty="0">
                <a:solidFill>
                  <a:srgbClr val="4AC0E0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THANK YOU</a:t>
            </a:r>
            <a:endParaRPr lang="en-US" sz="3400" dirty="0">
              <a:solidFill>
                <a:srgbClr val="4AC0E0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33" name="Picture 2" descr="D:\MVNO Business\1. Marketing\Branding\品牌及LOGO\lenovo1011\logo组合\Logo_red-1.jpg"/>
          <p:cNvPicPr>
            <a:picLocks noChangeAspect="1" noChangeArrowheads="1"/>
          </p:cNvPicPr>
          <p:nvPr userDrawn="1"/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813475" y="2908861"/>
            <a:ext cx="2509191" cy="57779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1217295" fontAlgn="base">
              <a:spcBef>
                <a:spcPct val="0"/>
              </a:spcBef>
              <a:spcAft>
                <a:spcPct val="0"/>
              </a:spcAft>
            </a:pPr>
            <a:fld id="{3674D9A8-EE58-41D9-A798-2CB15658D4FB}" type="datetimeFigureOut">
              <a:rPr lang="zh-CN" altLang="en-US" sz="240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rPr>
            </a:fld>
            <a:endParaRPr lang="zh-CN" altLang="en-US" sz="2400">
              <a:solidFill>
                <a:srgbClr val="000000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pPr defTabSz="1217295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68C30-56A5-481C-BCB8-E20AFBCF6605}" type="slidenum">
              <a:rPr lang="zh-CN" altLang="en-US">
                <a:solidFill>
                  <a:prstClr val="white"/>
                </a:solidFill>
              </a:rPr>
            </a:fld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7" y="336"/>
            <a:ext cx="9145193" cy="5142830"/>
          </a:xfrm>
          <a:prstGeom prst="rect">
            <a:avLst/>
          </a:prstGeom>
        </p:spPr>
      </p:pic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411587" y="205740"/>
            <a:ext cx="8307201" cy="390906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9137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913765" algn="l"/>
              </a:tabLst>
              <a:defRPr lang="en-US" sz="27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9" name="Freeform 5"/>
          <p:cNvSpPr>
            <a:spLocks noChangeAspect="1" noEditPoints="1"/>
          </p:cNvSpPr>
          <p:nvPr userDrawn="1"/>
        </p:nvSpPr>
        <p:spPr bwMode="black">
          <a:xfrm>
            <a:off x="154059" y="317557"/>
            <a:ext cx="150479" cy="150440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813820" y="4796789"/>
            <a:ext cx="332562" cy="241687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13" name="TextBox slide number"/>
          <p:cNvSpPr txBox="1"/>
          <p:nvPr userDrawn="1"/>
        </p:nvSpPr>
        <p:spPr bwMode="white">
          <a:xfrm>
            <a:off x="8813822" y="4791947"/>
            <a:ext cx="337847" cy="184666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ctr" defTabSz="68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EA5B71A-1B18-4E34-A48F-65DC4937AA9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481078" y="4129038"/>
            <a:ext cx="998053" cy="33256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512" y="191239"/>
            <a:ext cx="2327889" cy="4054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6383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11589" y="1979913"/>
            <a:ext cx="6956114" cy="156614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19287" y="2493518"/>
            <a:ext cx="1537030" cy="512399"/>
          </a:xfrm>
          <a:prstGeom prst="rect">
            <a:avLst/>
          </a:prstGeom>
        </p:spPr>
      </p:pic>
      <p:pic>
        <p:nvPicPr>
          <p:cNvPr id="15" name="Picture 2" descr="C:\Users\kathyp\Dropbox\Brand Experience Team\1_Branding Resources\Lenovo Tagline\Different_is_better-REV-Tag-ONLY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88" y="3739462"/>
            <a:ext cx="3069119" cy="26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72200" y="4643437"/>
            <a:ext cx="2476500" cy="357188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914400" y="4629150"/>
            <a:ext cx="3962400" cy="342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3111-8684-4483-832D-AACC234B8E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DADE-A9E9-48DE-993E-7B2011A645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0">
        <p14:warp dir="in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8954" y="134812"/>
            <a:ext cx="2741856" cy="277143"/>
          </a:xfrm>
          <a:prstGeom prst="rect">
            <a:avLst/>
          </a:prstGeom>
        </p:spPr>
        <p:txBody>
          <a:bodyPr/>
          <a:lstStyle>
            <a:lvl1pPr algn="l">
              <a:defRPr sz="1800" b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1" name="流程图: 离页连接符 20"/>
          <p:cNvSpPr/>
          <p:nvPr userDrawn="1"/>
        </p:nvSpPr>
        <p:spPr>
          <a:xfrm rot="16200000">
            <a:off x="122436" y="-122434"/>
            <a:ext cx="514084" cy="758953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408" tIns="51204" rIns="102408" bIns="51204"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8954" y="134812"/>
            <a:ext cx="2741856" cy="277143"/>
          </a:xfrm>
          <a:prstGeom prst="rect">
            <a:avLst/>
          </a:prstGeom>
        </p:spPr>
        <p:txBody>
          <a:bodyPr/>
          <a:lstStyle>
            <a:lvl1pPr algn="l">
              <a:defRPr sz="1800" b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1" name="流程图: 离页连接符 20"/>
          <p:cNvSpPr/>
          <p:nvPr userDrawn="1"/>
        </p:nvSpPr>
        <p:spPr>
          <a:xfrm rot="16200000">
            <a:off x="122436" y="-122434"/>
            <a:ext cx="514084" cy="758953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408" tIns="51204" rIns="102408" bIns="51204"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172200" y="4643437"/>
            <a:ext cx="2476500" cy="357188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914400" y="4629150"/>
            <a:ext cx="3962400" cy="342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>
          <a:xfrm>
            <a:off x="411587" y="4855464"/>
            <a:ext cx="3086904" cy="115416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9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411587" y="205740"/>
            <a:ext cx="8307201" cy="390906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27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4" name="Freeform 5"/>
          <p:cNvSpPr>
            <a:spLocks noChangeAspect="1" noEditPoints="1"/>
          </p:cNvSpPr>
          <p:nvPr userDrawn="1"/>
        </p:nvSpPr>
        <p:spPr bwMode="black">
          <a:xfrm>
            <a:off x="154057" y="317558"/>
            <a:ext cx="150479" cy="150440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 sz="13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3111-8684-4483-832D-AACC234B8E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DADE-A9E9-48DE-993E-7B2011A645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3111-8684-4483-832D-AACC234B8E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DADE-A9E9-48DE-993E-7B2011A645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3111-8684-4483-832D-AACC234B8E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DADE-A9E9-48DE-993E-7B2011A645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3111-8684-4483-832D-AACC234B8E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DADE-A9E9-48DE-993E-7B2011A645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3111-8684-4483-832D-AACC234B8E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DADE-A9E9-48DE-993E-7B2011A645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9" Type="http://schemas.openxmlformats.org/officeDocument/2006/relationships/theme" Target="../theme/theme2.xml"/><Relationship Id="rId38" Type="http://schemas.openxmlformats.org/officeDocument/2006/relationships/vmlDrawing" Target="../drawings/vmlDrawing1.vml"/><Relationship Id="rId37" Type="http://schemas.openxmlformats.org/officeDocument/2006/relationships/image" Target="../media/image23.png"/><Relationship Id="rId36" Type="http://schemas.openxmlformats.org/officeDocument/2006/relationships/image" Target="../media/image42.emf"/><Relationship Id="rId35" Type="http://schemas.openxmlformats.org/officeDocument/2006/relationships/oleObject" Target="../embeddings/oleObject1.bin"/><Relationship Id="rId34" Type="http://schemas.openxmlformats.org/officeDocument/2006/relationships/tags" Target="../tags/tag1.xml"/><Relationship Id="rId33" Type="http://schemas.openxmlformats.org/officeDocument/2006/relationships/image" Target="../media/image24.jpeg"/><Relationship Id="rId32" Type="http://schemas.openxmlformats.org/officeDocument/2006/relationships/slideLayout" Target="../slideLayouts/slideLayout45.xml"/><Relationship Id="rId31" Type="http://schemas.openxmlformats.org/officeDocument/2006/relationships/slideLayout" Target="../slideLayouts/slideLayout44.xml"/><Relationship Id="rId30" Type="http://schemas.openxmlformats.org/officeDocument/2006/relationships/slideLayout" Target="../slideLayouts/slideLayout43.xml"/><Relationship Id="rId3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42.xml"/><Relationship Id="rId28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073111-8684-4483-832D-AACC234B8E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DDADE-A9E9-48DE-993E-7B2011A6453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3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34"/>
            </p:custDataLst>
          </p:nvPr>
        </p:nvGraphicFramePr>
        <p:xfrm>
          <a:off x="1192" y="1193"/>
          <a:ext cx="1191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think-cell Slide" r:id="rId35" imgW="12700" imgH="12700" progId="">
                  <p:embed/>
                </p:oleObj>
              </mc:Choice>
              <mc:Fallback>
                <p:oleObj name="think-cell Slide" r:id="rId35" imgW="12700" imgH="12700" progId="">
                  <p:embed/>
                  <p:pic>
                    <p:nvPicPr>
                      <p:cNvPr id="0" name="图片 1024"/>
                      <p:cNvPicPr>
                        <a:picLocks noChangeAspect="1"/>
                      </p:cNvPicPr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1192" y="1193"/>
                        <a:ext cx="1191" cy="119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 bwMode="gray">
          <a:xfrm>
            <a:off x="8811525" y="4796787"/>
            <a:ext cx="332476" cy="241687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2014" y="205742"/>
            <a:ext cx="8301874" cy="38860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95" y="874553"/>
            <a:ext cx="8418010" cy="36664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2014" y="4857379"/>
            <a:ext cx="3097080" cy="300083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srgbClr val="000000">
                    <a:tint val="75000"/>
                  </a:srgbClr>
                </a:solidFill>
                <a:ea typeface="宋体" panose="02010600030101010101" pitchFamily="2" charset="-122"/>
                <a:cs typeface="Arial" panose="020B0604020202020204" pitchFamily="34" charset="0"/>
              </a:rPr>
              <a:t>2017 Lenovo Restricted. All rights reserved.</a:t>
            </a:r>
            <a:endParaRPr lang="en-US" dirty="0" smtClean="0">
              <a:solidFill>
                <a:srgbClr val="000000">
                  <a:tint val="75000"/>
                </a:srgbClr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TextBox slide number"/>
          <p:cNvSpPr txBox="1"/>
          <p:nvPr/>
        </p:nvSpPr>
        <p:spPr bwMode="white">
          <a:xfrm>
            <a:off x="8811526" y="4791945"/>
            <a:ext cx="337759" cy="184666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6EA5B71A-1B18-4E34-A48F-65DC4937AA99}" type="slidenum">
              <a:rPr lang="en-US" smtClean="0">
                <a:solidFill>
                  <a:prstClr val="white"/>
                </a:solidFill>
                <a:ea typeface="宋体" panose="02010600030101010101" pitchFamily="2" charset="-122"/>
                <a:cs typeface="Arial" panose="020B0604020202020204" pitchFamily="34" charset="0"/>
              </a:rPr>
            </a:fld>
            <a:endParaRPr lang="en-US" dirty="0" smtClean="0">
              <a:solidFill>
                <a:prstClr val="white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2" name="Freeform 5"/>
          <p:cNvSpPr>
            <a:spLocks noChangeAspect="1" noEditPoints="1"/>
          </p:cNvSpPr>
          <p:nvPr/>
        </p:nvSpPr>
        <p:spPr bwMode="black">
          <a:xfrm>
            <a:off x="154016" y="317557"/>
            <a:ext cx="150440" cy="150440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srgbClr val="000000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Slide Number Placeholder 4" hidden="1"/>
          <p:cNvSpPr>
            <a:spLocks noGrp="1"/>
          </p:cNvSpPr>
          <p:nvPr>
            <p:ph type="sldNum" sz="quarter" idx="4"/>
          </p:nvPr>
        </p:nvSpPr>
        <p:spPr bwMode="white">
          <a:xfrm>
            <a:off x="8752119" y="4565812"/>
            <a:ext cx="453838" cy="27384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US" sz="1000" smtClean="0">
                <a:solidFill>
                  <a:schemeClr val="bg1"/>
                </a:solidFill>
              </a:defRPr>
            </a:lvl1pPr>
          </a:lstStyle>
          <a:p>
            <a:pPr algn="ctr"/>
            <a:fld id="{9A19501A-2BD8-413C-A869-D888369A0240}" type="slidenum">
              <a:rPr>
                <a:solidFill>
                  <a:prstClr val="white"/>
                </a:solidFill>
                <a:ea typeface="宋体" panose="02010600030101010101" pitchFamily="2" charset="-122"/>
                <a:cs typeface="Arial" panose="020B0604020202020204" pitchFamily="34" charset="0"/>
              </a:rPr>
            </a:fld>
            <a:endParaRPr dirty="0">
              <a:solidFill>
                <a:prstClr val="white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478738" y="4129082"/>
            <a:ext cx="998053" cy="33247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ct val="90000"/>
        </a:lnSpc>
        <a:spcBef>
          <a:spcPts val="1000"/>
        </a:spcBef>
        <a:buClrTx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0230" indent="-228600" algn="l" defTabSz="914400" rtl="0" eaLnBrk="1" latinLnBrk="0" hangingPunct="1">
        <a:lnSpc>
          <a:spcPct val="90000"/>
        </a:lnSpc>
        <a:spcBef>
          <a:spcPts val="500"/>
        </a:spcBef>
        <a:buClrTx/>
        <a:buFont typeface="Arial" panose="020B0604020202020204" pitchFamily="34" charset="0"/>
        <a:buChar char="‒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96925" indent="-117475" algn="l" defTabSz="914400" rtl="0" eaLnBrk="1" latinLnBrk="0" hangingPunct="1">
        <a:lnSpc>
          <a:spcPct val="90000"/>
        </a:lnSpc>
        <a:spcBef>
          <a:spcPts val="500"/>
        </a:spcBef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85850" indent="-119380" algn="l" defTabSz="914400" rtl="0" eaLnBrk="1" latinLnBrk="0" hangingPunct="1">
        <a:lnSpc>
          <a:spcPct val="90000"/>
        </a:lnSpc>
        <a:spcBef>
          <a:spcPts val="500"/>
        </a:spcBef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59205" indent="-113030" algn="l" defTabSz="914400" rtl="0" eaLnBrk="1" latinLnBrk="0" hangingPunct="1">
        <a:lnSpc>
          <a:spcPct val="90000"/>
        </a:lnSpc>
        <a:spcBef>
          <a:spcPts val="500"/>
        </a:spcBef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9205" indent="-113030" algn="l" defTabSz="914400" rtl="0" eaLnBrk="1" latinLnBrk="0" hangingPunct="1">
        <a:lnSpc>
          <a:spcPct val="90000"/>
        </a:lnSpc>
        <a:spcBef>
          <a:spcPts val="500"/>
        </a:spcBef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259205" indent="-113030" algn="l" defTabSz="914400" rtl="0" eaLnBrk="1" latinLnBrk="0" hangingPunct="1">
        <a:lnSpc>
          <a:spcPct val="90000"/>
        </a:lnSpc>
        <a:spcBef>
          <a:spcPts val="500"/>
        </a:spcBef>
        <a:buClrTx/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259205" indent="-113030" algn="l" defTabSz="914400" rtl="0" eaLnBrk="1" latinLnBrk="0" hangingPunct="1">
        <a:lnSpc>
          <a:spcPct val="90000"/>
        </a:lnSpc>
        <a:spcBef>
          <a:spcPts val="500"/>
        </a:spcBef>
        <a:buClrTx/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259205" indent="-113030" algn="l" defTabSz="914400" rtl="0" eaLnBrk="1" latinLnBrk="0" hangingPunct="1">
        <a:lnSpc>
          <a:spcPct val="90000"/>
        </a:lnSpc>
        <a:spcBef>
          <a:spcPts val="500"/>
        </a:spcBef>
        <a:buClrTx/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3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42.xml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2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2.xml"/><Relationship Id="rId2" Type="http://schemas.openxmlformats.org/officeDocument/2006/relationships/image" Target="../media/image53.png"/><Relationship Id="rId1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42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36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9.xml"/><Relationship Id="rId1" Type="http://schemas.openxmlformats.org/officeDocument/2006/relationships/image" Target="../media/image4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.xml"/><Relationship Id="rId1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4.xml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4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4.xml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4.xml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9.xml"/><Relationship Id="rId1" Type="http://schemas.openxmlformats.org/officeDocument/2006/relationships/image" Target="../media/image46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image" Target="../media/image45.png"/><Relationship Id="rId1" Type="http://schemas.openxmlformats.org/officeDocument/2006/relationships/image" Target="../media/image44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37.xml"/><Relationship Id="rId2" Type="http://schemas.openxmlformats.org/officeDocument/2006/relationships/image" Target="../media/image80.emf"/><Relationship Id="rId1" Type="http://schemas.openxmlformats.org/officeDocument/2006/relationships/image" Target="../media/image79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37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image" Target="../media/image84.jpeg"/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image" Target="../media/image94.jpeg"/><Relationship Id="rId7" Type="http://schemas.openxmlformats.org/officeDocument/2006/relationships/image" Target="../media/image93.jpeg"/><Relationship Id="rId6" Type="http://schemas.openxmlformats.org/officeDocument/2006/relationships/image" Target="../media/image92.jpeg"/><Relationship Id="rId5" Type="http://schemas.openxmlformats.org/officeDocument/2006/relationships/image" Target="../media/image91.jpeg"/><Relationship Id="rId4" Type="http://schemas.openxmlformats.org/officeDocument/2006/relationships/image" Target="../media/image90.jpeg"/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image" Target="../media/image87.jpe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3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37.xml"/><Relationship Id="rId4" Type="http://schemas.openxmlformats.org/officeDocument/2006/relationships/image" Target="../media/image103.png"/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9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9.xml"/><Relationship Id="rId1" Type="http://schemas.openxmlformats.org/officeDocument/2006/relationships/image" Target="../media/image4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9.xml"/><Relationship Id="rId1" Type="http://schemas.openxmlformats.org/officeDocument/2006/relationships/image" Target="../media/image4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0.xml"/><Relationship Id="rId1" Type="http://schemas.openxmlformats.org/officeDocument/2006/relationships/slide" Target="slide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707655"/>
            <a:ext cx="9144000" cy="1185722"/>
          </a:xfrm>
        </p:spPr>
        <p:txBody>
          <a:bodyPr>
            <a:normAutofit/>
          </a:bodyPr>
          <a:lstStyle/>
          <a:p>
            <a:pPr algn="ctr"/>
            <a:r>
              <a:rPr lang="en-US" altLang="zh-CN" sz="2700" b="1" dirty="0" smtClean="0">
                <a:latin typeface="微软雅黑" panose="020B0503020204020204" charset="-122"/>
                <a:ea typeface="微软雅黑" panose="020B0503020204020204" charset="-122"/>
              </a:rPr>
              <a:t>Think </a:t>
            </a:r>
            <a:r>
              <a:rPr lang="en-US" altLang="zh-CN" sz="2700" b="1" dirty="0" err="1" smtClean="0">
                <a:latin typeface="微软雅黑" panose="020B0503020204020204" charset="-122"/>
                <a:ea typeface="微软雅黑" panose="020B0503020204020204" charset="-122"/>
              </a:rPr>
              <a:t>IoT</a:t>
            </a:r>
            <a:br>
              <a:rPr lang="en-US" altLang="zh-CN" sz="2700" b="1" dirty="0" smtClean="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27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7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客户服务管理平台方案</a:t>
            </a:r>
            <a:endParaRPr lang="en-US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38051" y="4732250"/>
            <a:ext cx="4805949" cy="385763"/>
          </a:xfrm>
        </p:spPr>
        <p:txBody>
          <a:bodyPr>
            <a:normAutofit lnSpcReduction="10000"/>
          </a:bodyPr>
          <a:lstStyle/>
          <a:p>
            <a:pPr algn="r"/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2018. 11</a:t>
            </a:r>
            <a:endParaRPr lang="en-US" altLang="zh-CN" sz="20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Picture 2" descr="https://timgsa.baidu.com/timg?image&amp;quality=80&amp;size=b9999_10000&amp;sec=1525670836196&amp;di=97dee0228e447bd0966c956b8843ffcf&amp;imgtype=0&amp;src=http%3A%2F%2Fwww.netmall.com.cn%2FStorage%2FPlat%2FBrand%2Flogo_38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647" y="4727205"/>
            <a:ext cx="1343432" cy="447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/>
          <p:cNvGrpSpPr/>
          <p:nvPr/>
        </p:nvGrpSpPr>
        <p:grpSpPr>
          <a:xfrm>
            <a:off x="173355" y="586105"/>
            <a:ext cx="3168650" cy="1195705"/>
            <a:chOff x="911424" y="1121603"/>
            <a:chExt cx="4594809" cy="1148338"/>
          </a:xfrm>
        </p:grpSpPr>
        <p:sp>
          <p:nvSpPr>
            <p:cNvPr id="40" name="Freeform: Shape 6"/>
            <p:cNvSpPr/>
            <p:nvPr/>
          </p:nvSpPr>
          <p:spPr bwMode="auto">
            <a:xfrm flipH="1">
              <a:off x="911424" y="1135629"/>
              <a:ext cx="915279" cy="630580"/>
            </a:xfrm>
            <a:custGeom>
              <a:avLst/>
              <a:gdLst>
                <a:gd name="connsiteX0" fmla="*/ 508910 w 1084974"/>
                <a:gd name="connsiteY0" fmla="*/ 0 h 1084975"/>
                <a:gd name="connsiteX1" fmla="*/ 31229 w 1084974"/>
                <a:gd name="connsiteY1" fmla="*/ 253981 h 1084975"/>
                <a:gd name="connsiteX2" fmla="*/ 0 w 1084974"/>
                <a:gd name="connsiteY2" fmla="*/ 311517 h 1084975"/>
                <a:gd name="connsiteX3" fmla="*/ 773457 w 1084974"/>
                <a:gd name="connsiteY3" fmla="*/ 1084975 h 1084975"/>
                <a:gd name="connsiteX4" fmla="*/ 830993 w 1084974"/>
                <a:gd name="connsiteY4" fmla="*/ 1053745 h 1084975"/>
                <a:gd name="connsiteX5" fmla="*/ 1084974 w 1084974"/>
                <a:gd name="connsiteY5" fmla="*/ 576064 h 1084975"/>
                <a:gd name="connsiteX6" fmla="*/ 508910 w 1084974"/>
                <a:gd name="connsiteY6" fmla="*/ 0 h 108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4974" h="1084975">
                  <a:moveTo>
                    <a:pt x="508910" y="0"/>
                  </a:moveTo>
                  <a:cubicBezTo>
                    <a:pt x="310066" y="0"/>
                    <a:pt x="134752" y="100747"/>
                    <a:pt x="31229" y="253981"/>
                  </a:cubicBezTo>
                  <a:lnTo>
                    <a:pt x="0" y="311517"/>
                  </a:lnTo>
                  <a:lnTo>
                    <a:pt x="773457" y="1084975"/>
                  </a:lnTo>
                  <a:lnTo>
                    <a:pt x="830993" y="1053745"/>
                  </a:lnTo>
                  <a:cubicBezTo>
                    <a:pt x="984227" y="950222"/>
                    <a:pt x="1084974" y="774908"/>
                    <a:pt x="1084974" y="576064"/>
                  </a:cubicBezTo>
                  <a:cubicBezTo>
                    <a:pt x="1084974" y="257913"/>
                    <a:pt x="827061" y="0"/>
                    <a:pt x="50891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42" name="TextBox 9"/>
            <p:cNvSpPr txBox="1"/>
            <p:nvPr/>
          </p:nvSpPr>
          <p:spPr>
            <a:xfrm>
              <a:off x="997495" y="1135250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400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en-US" altLang="zh-CN" sz="4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3" name="Group 10"/>
            <p:cNvGrpSpPr/>
            <p:nvPr/>
          </p:nvGrpSpPr>
          <p:grpSpPr>
            <a:xfrm>
              <a:off x="1336396" y="1121603"/>
              <a:ext cx="4169837" cy="1148338"/>
              <a:chOff x="3826319" y="-70992"/>
              <a:chExt cx="4169837" cy="1148338"/>
            </a:xfrm>
          </p:grpSpPr>
          <p:sp>
            <p:nvSpPr>
              <p:cNvPr id="44" name="TextBox 11"/>
              <p:cNvSpPr txBox="1"/>
              <p:nvPr/>
            </p:nvSpPr>
            <p:spPr>
              <a:xfrm>
                <a:off x="4033582" y="-70992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/>
              </a:bodyPr>
              <a:lstStyle/>
              <a:p>
                <a:r>
                  <a:rPr lang="zh-CN" altLang="en-US" sz="1600" b="1" dirty="0">
                    <a:solidFill>
                      <a:schemeClr val="bg2">
                        <a:lumMod val="50000"/>
                      </a:schemeClr>
                    </a:solidFill>
                    <a:cs typeface="+mn-ea"/>
                    <a:sym typeface="+mn-lt"/>
                  </a:rPr>
                  <a:t>换卡场景</a:t>
                </a:r>
                <a:endParaRPr lang="zh-CN" altLang="en-US" sz="1600" b="1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5" name="TextBox 12"/>
              <p:cNvSpPr txBox="1"/>
              <p:nvPr/>
            </p:nvSpPr>
            <p:spPr>
              <a:xfrm>
                <a:off x="3826319" y="238199"/>
                <a:ext cx="2896848" cy="839147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20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sim卡使用过程出现故障</a:t>
                </a:r>
                <a:endParaRPr lang="zh-CN" altLang="en-US" sz="120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zh-CN" altLang="en-US" sz="120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设备出现故障</a:t>
                </a:r>
                <a:endParaRPr lang="zh-CN" altLang="en-US" sz="120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endParaRPr>
              </a:p>
              <a:p>
                <a:pPr algn="l">
                  <a:lnSpc>
                    <a:spcPct val="120000"/>
                  </a:lnSpc>
                </a:pPr>
                <a:endParaRPr lang="zh-CN" altLang="en-US" sz="120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" name="Group 21"/>
          <p:cNvGrpSpPr/>
          <p:nvPr/>
        </p:nvGrpSpPr>
        <p:grpSpPr>
          <a:xfrm>
            <a:off x="2464534" y="549586"/>
            <a:ext cx="3429465" cy="1753235"/>
            <a:chOff x="843691" y="1044411"/>
            <a:chExt cx="4572620" cy="2337647"/>
          </a:xfrm>
        </p:grpSpPr>
        <p:sp>
          <p:nvSpPr>
            <p:cNvPr id="28" name="Freeform: Shape 22"/>
            <p:cNvSpPr/>
            <p:nvPr/>
          </p:nvSpPr>
          <p:spPr bwMode="auto">
            <a:xfrm flipH="1">
              <a:off x="843691" y="1204456"/>
              <a:ext cx="864447" cy="934720"/>
            </a:xfrm>
            <a:custGeom>
              <a:avLst/>
              <a:gdLst>
                <a:gd name="connsiteX0" fmla="*/ 508910 w 1084974"/>
                <a:gd name="connsiteY0" fmla="*/ 0 h 1084975"/>
                <a:gd name="connsiteX1" fmla="*/ 31229 w 1084974"/>
                <a:gd name="connsiteY1" fmla="*/ 253981 h 1084975"/>
                <a:gd name="connsiteX2" fmla="*/ 0 w 1084974"/>
                <a:gd name="connsiteY2" fmla="*/ 311517 h 1084975"/>
                <a:gd name="connsiteX3" fmla="*/ 773457 w 1084974"/>
                <a:gd name="connsiteY3" fmla="*/ 1084975 h 1084975"/>
                <a:gd name="connsiteX4" fmla="*/ 830993 w 1084974"/>
                <a:gd name="connsiteY4" fmla="*/ 1053745 h 1084975"/>
                <a:gd name="connsiteX5" fmla="*/ 1084974 w 1084974"/>
                <a:gd name="connsiteY5" fmla="*/ 576064 h 1084975"/>
                <a:gd name="connsiteX6" fmla="*/ 508910 w 1084974"/>
                <a:gd name="connsiteY6" fmla="*/ 0 h 108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4974" h="1084975">
                  <a:moveTo>
                    <a:pt x="508910" y="0"/>
                  </a:moveTo>
                  <a:cubicBezTo>
                    <a:pt x="310066" y="0"/>
                    <a:pt x="134752" y="100747"/>
                    <a:pt x="31229" y="253981"/>
                  </a:cubicBezTo>
                  <a:lnTo>
                    <a:pt x="0" y="311517"/>
                  </a:lnTo>
                  <a:lnTo>
                    <a:pt x="773457" y="1084975"/>
                  </a:lnTo>
                  <a:lnTo>
                    <a:pt x="830993" y="1053745"/>
                  </a:lnTo>
                  <a:cubicBezTo>
                    <a:pt x="984227" y="950222"/>
                    <a:pt x="1084974" y="774908"/>
                    <a:pt x="1084974" y="576064"/>
                  </a:cubicBezTo>
                  <a:cubicBezTo>
                    <a:pt x="1084974" y="257913"/>
                    <a:pt x="827061" y="0"/>
                    <a:pt x="50891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0" name="TextBox 24"/>
            <p:cNvSpPr txBox="1"/>
            <p:nvPr/>
          </p:nvSpPr>
          <p:spPr>
            <a:xfrm>
              <a:off x="909731" y="1132489"/>
              <a:ext cx="733213" cy="861907"/>
            </a:xfrm>
            <a:prstGeom prst="rect">
              <a:avLst/>
            </a:prstGeom>
            <a:noFill/>
          </p:spPr>
          <p:txBody>
            <a:bodyPr wrap="none" anchor="ctr">
              <a:normAutofit fontScale="92500" lnSpcReduction="10000"/>
            </a:bodyPr>
            <a:lstStyle/>
            <a:p>
              <a:pPr algn="ctr"/>
              <a:r>
                <a:rPr lang="en-US" altLang="zh-CN" sz="400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en-US" altLang="zh-CN" sz="4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5" name="Group 25"/>
            <p:cNvGrpSpPr/>
            <p:nvPr/>
          </p:nvGrpSpPr>
          <p:grpSpPr>
            <a:xfrm>
              <a:off x="1453911" y="1044411"/>
              <a:ext cx="3962400" cy="2337647"/>
              <a:chOff x="3943834" y="-148184"/>
              <a:chExt cx="3962400" cy="2337647"/>
            </a:xfrm>
          </p:grpSpPr>
          <p:sp>
            <p:nvSpPr>
              <p:cNvPr id="32" name="TextBox 26"/>
              <p:cNvSpPr txBox="1"/>
              <p:nvPr/>
            </p:nvSpPr>
            <p:spPr>
              <a:xfrm>
                <a:off x="3943834" y="-148184"/>
                <a:ext cx="3962400" cy="351367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1600" b="1" dirty="0">
                    <a:solidFill>
                      <a:schemeClr val="bg2">
                        <a:lumMod val="50000"/>
                      </a:schemeClr>
                    </a:solidFill>
                    <a:latin typeface="+mn-ea"/>
                    <a:cs typeface="+mn-ea"/>
                    <a:sym typeface="+mn-lt"/>
                  </a:rPr>
                  <a:t>换卡功能</a:t>
                </a:r>
                <a:endParaRPr lang="zh-CN" altLang="en-US" sz="1600" b="1" dirty="0">
                  <a:solidFill>
                    <a:schemeClr val="bg2">
                      <a:lumMod val="50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33" name="TextBox 27"/>
              <p:cNvSpPr txBox="1"/>
              <p:nvPr/>
            </p:nvSpPr>
            <p:spPr>
              <a:xfrm>
                <a:off x="4136027" y="203183"/>
                <a:ext cx="2201333" cy="1986280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20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1．支持新旧ICCID的信息查询以及换卡操作</a:t>
                </a:r>
                <a:endParaRPr lang="zh-CN" altLang="en-US" sz="120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zh-CN" altLang="en-US" sz="120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2．支持换卡记录查询。</a:t>
                </a:r>
                <a:endParaRPr lang="zh-CN" altLang="en-US" sz="120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46" name="Title 1"/>
          <p:cNvSpPr txBox="1"/>
          <p:nvPr/>
        </p:nvSpPr>
        <p:spPr>
          <a:xfrm>
            <a:off x="397565" y="18262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换卡功能</a:t>
            </a:r>
            <a:endParaRPr lang="zh-CN" altLang="en-GB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355" y="2483485"/>
            <a:ext cx="6701155" cy="91757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515" y="389255"/>
            <a:ext cx="1162050" cy="201930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970" y="398780"/>
            <a:ext cx="1152525" cy="200025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55" y="3571875"/>
            <a:ext cx="8622030" cy="1191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5"/>
          <p:cNvGrpSpPr/>
          <p:nvPr/>
        </p:nvGrpSpPr>
        <p:grpSpPr>
          <a:xfrm>
            <a:off x="210185" y="458215"/>
            <a:ext cx="3475990" cy="531114"/>
            <a:chOff x="956626" y="1340768"/>
            <a:chExt cx="4388516" cy="707886"/>
          </a:xfrm>
        </p:grpSpPr>
        <p:sp>
          <p:nvSpPr>
            <p:cNvPr id="18" name="TextBox 38"/>
            <p:cNvSpPr txBox="1"/>
            <p:nvPr/>
          </p:nvSpPr>
          <p:spPr>
            <a:xfrm>
              <a:off x="957420" y="1340768"/>
              <a:ext cx="736099" cy="707886"/>
            </a:xfrm>
            <a:prstGeom prst="rect">
              <a:avLst/>
            </a:prstGeom>
            <a:noFill/>
          </p:spPr>
          <p:txBody>
            <a:bodyPr wrap="none" anchor="ctr">
              <a:normAutofit fontScale="82500" lnSpcReduction="20000"/>
            </a:bodyPr>
            <a:lstStyle/>
            <a:p>
              <a:pPr algn="ctr"/>
              <a:r>
                <a:rPr lang="en-US" altLang="zh-CN" sz="400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en-US" altLang="zh-CN" sz="4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1" name="TextBox 41"/>
            <p:cNvSpPr txBox="1"/>
            <p:nvPr/>
          </p:nvSpPr>
          <p:spPr>
            <a:xfrm>
              <a:off x="956626" y="1340983"/>
              <a:ext cx="4388516" cy="468031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120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  <a:t>1．</a:t>
              </a:r>
              <a:r>
                <a:rPr lang="zh-CN" altLang="en-US" sz="1200" b="1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  <a:t>查询当前卡状态报表</a:t>
              </a:r>
              <a:endParaRPr lang="zh-CN" altLang="en-US" sz="1200" b="1">
                <a:solidFill>
                  <a:schemeClr val="dk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46" name="Title 1"/>
          <p:cNvSpPr txBox="1"/>
          <p:nvPr/>
        </p:nvSpPr>
        <p:spPr>
          <a:xfrm>
            <a:off x="391215" y="19532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报表功能</a:t>
            </a:r>
            <a:endParaRPr lang="zh-CN" altLang="en-GB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43" name="图片 4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6545" y="809625"/>
            <a:ext cx="5286375" cy="2345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图片 4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51530" y="3327400"/>
            <a:ext cx="5274310" cy="1628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38"/>
          <p:cNvSpPr txBox="1"/>
          <p:nvPr/>
        </p:nvSpPr>
        <p:spPr>
          <a:xfrm>
            <a:off x="210820" y="809625"/>
            <a:ext cx="582930" cy="530860"/>
          </a:xfrm>
          <a:prstGeom prst="rect">
            <a:avLst/>
          </a:prstGeom>
          <a:noFill/>
        </p:spPr>
        <p:txBody>
          <a:bodyPr wrap="none" anchor="ctr">
            <a:normAutofit fontScale="87500" lnSpcReduction="20000"/>
          </a:bodyPr>
          <a:lstStyle/>
          <a:p>
            <a:pPr algn="ctr"/>
            <a:r>
              <a:rPr lang="en-US" altLang="zh-CN" sz="400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en-US" altLang="zh-CN" sz="40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6" name="Title 1"/>
          <p:cNvSpPr txBox="1"/>
          <p:nvPr/>
        </p:nvSpPr>
        <p:spPr>
          <a:xfrm>
            <a:off x="378515" y="18897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报表功能</a:t>
            </a:r>
            <a:endParaRPr lang="zh-CN" altLang="en-GB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1" name="TextBox 41"/>
          <p:cNvSpPr txBox="1"/>
          <p:nvPr/>
        </p:nvSpPr>
        <p:spPr>
          <a:xfrm>
            <a:off x="246380" y="490220"/>
            <a:ext cx="2694940" cy="339090"/>
          </a:xfrm>
          <a:prstGeom prst="rect">
            <a:avLst/>
          </a:prstGeom>
        </p:spPr>
        <p:txBody>
          <a:bodyPr vert="horz" wrap="square" lIns="360000" tIns="0" rIns="0" bIns="0" anchor="ctr" anchorCtr="0">
            <a:noAutofit/>
          </a:bodyPr>
          <a:lstStyle/>
          <a:p>
            <a:pPr algn="l">
              <a:lnSpc>
                <a:spcPct val="120000"/>
              </a:lnSpc>
            </a:pPr>
            <a:endParaRPr lang="zh-CN" altLang="en-US" sz="1200">
              <a:solidFill>
                <a:schemeClr val="dk1">
                  <a:lumMod val="100000"/>
                </a:schemeClr>
              </a:solidFill>
              <a:cs typeface="+mn-ea"/>
              <a:sym typeface="+mn-lt"/>
            </a:endParaRPr>
          </a:p>
          <a:p>
            <a:pPr algn="l">
              <a:lnSpc>
                <a:spcPct val="120000"/>
              </a:lnSpc>
            </a:pPr>
            <a:r>
              <a:rPr lang="zh-CN" altLang="en-US" sz="1200">
                <a:solidFill>
                  <a:schemeClr val="dk1">
                    <a:lumMod val="100000"/>
                  </a:schemeClr>
                </a:solidFill>
                <a:cs typeface="+mn-ea"/>
                <a:sym typeface="+mn-lt"/>
              </a:rPr>
              <a:t>2．</a:t>
            </a:r>
            <a:r>
              <a:rPr lang="zh-CN" altLang="en-US" sz="1200" b="1">
                <a:solidFill>
                  <a:schemeClr val="dk1">
                    <a:lumMod val="100000"/>
                  </a:schemeClr>
                </a:solidFill>
                <a:cs typeface="+mn-ea"/>
                <a:sym typeface="+mn-lt"/>
              </a:rPr>
              <a:t>查询套餐使用月报表</a:t>
            </a:r>
            <a:endParaRPr lang="zh-CN" altLang="en-US" sz="1200" b="1">
              <a:solidFill>
                <a:schemeClr val="dk1">
                  <a:lumMod val="100000"/>
                </a:schemeClr>
              </a:solidFill>
              <a:cs typeface="+mn-ea"/>
              <a:sym typeface="+mn-lt"/>
            </a:endParaRPr>
          </a:p>
          <a:p>
            <a:pPr algn="l">
              <a:lnSpc>
                <a:spcPct val="120000"/>
              </a:lnSpc>
            </a:pPr>
            <a:endParaRPr lang="zh-CN" altLang="en-US" sz="1200" b="1">
              <a:solidFill>
                <a:schemeClr val="dk1">
                  <a:lumMod val="10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5" name="图片 45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3775" y="809308"/>
            <a:ext cx="5274310" cy="233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4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57004" y="3236595"/>
            <a:ext cx="5274310" cy="1757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 txBox="1"/>
          <p:nvPr/>
        </p:nvSpPr>
        <p:spPr>
          <a:xfrm>
            <a:off x="362640" y="19151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报表功能</a:t>
            </a:r>
            <a:endParaRPr lang="zh-CN" altLang="en-GB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0" name="TextBox 41"/>
          <p:cNvSpPr txBox="1"/>
          <p:nvPr/>
        </p:nvSpPr>
        <p:spPr>
          <a:xfrm>
            <a:off x="173990" y="447675"/>
            <a:ext cx="3815715" cy="456565"/>
          </a:xfrm>
          <a:prstGeom prst="rect">
            <a:avLst/>
          </a:prstGeom>
        </p:spPr>
        <p:txBody>
          <a:bodyPr vert="horz" wrap="square" lIns="360000" tIns="0" rIns="0" bIns="0" anchor="ctr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200">
                <a:solidFill>
                  <a:schemeClr val="dk1">
                    <a:lumMod val="100000"/>
                  </a:schemeClr>
                </a:solidFill>
                <a:cs typeface="+mn-ea"/>
                <a:sym typeface="+mn-lt"/>
              </a:rPr>
              <a:t>3．</a:t>
            </a:r>
            <a:r>
              <a:rPr lang="zh-CN" altLang="en-US" sz="1200" b="1">
                <a:solidFill>
                  <a:schemeClr val="dk1">
                    <a:lumMod val="100000"/>
                  </a:schemeClr>
                </a:solidFill>
                <a:cs typeface="+mn-ea"/>
                <a:sym typeface="+mn-lt"/>
              </a:rPr>
              <a:t>查询套餐使用日报表</a:t>
            </a:r>
            <a:endParaRPr lang="zh-CN" altLang="en-US" sz="1200" b="1">
              <a:solidFill>
                <a:schemeClr val="dk1">
                  <a:lumMod val="10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7" name="图片 47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635" y="789305"/>
            <a:ext cx="5098415" cy="236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图片 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16032" y="3154680"/>
            <a:ext cx="5274310" cy="184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 txBox="1"/>
          <p:nvPr/>
        </p:nvSpPr>
        <p:spPr>
          <a:xfrm>
            <a:off x="362585" y="191770"/>
            <a:ext cx="481838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多级客户及渠道管理</a:t>
            </a:r>
            <a:endParaRPr lang="zh-CN" altLang="en-GB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" name="六边形 2"/>
          <p:cNvSpPr/>
          <p:nvPr/>
        </p:nvSpPr>
        <p:spPr>
          <a:xfrm>
            <a:off x="1138555" y="2108200"/>
            <a:ext cx="1049655" cy="915035"/>
          </a:xfrm>
          <a:prstGeom prst="hexagon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lIns="121920" tIns="60960" rIns="121920" bIns="60960"/>
          <a:p>
            <a:pPr algn="ctr"/>
            <a:r>
              <a:rPr lang="zh-CN" altLang="en-US"/>
              <a:t>平台</a:t>
            </a:r>
            <a:endParaRPr lang="zh-CN" altLang="en-US"/>
          </a:p>
        </p:txBody>
      </p:sp>
      <p:sp>
        <p:nvSpPr>
          <p:cNvPr id="4" name="六边形 3"/>
          <p:cNvSpPr/>
          <p:nvPr/>
        </p:nvSpPr>
        <p:spPr>
          <a:xfrm>
            <a:off x="4650740" y="2553335"/>
            <a:ext cx="792480" cy="720090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lIns="121920" tIns="60960" rIns="121920" bIns="60960"/>
          <a:p>
            <a:endParaRPr lang="zh-CN" altLang="en-US"/>
          </a:p>
        </p:txBody>
      </p:sp>
      <p:sp>
        <p:nvSpPr>
          <p:cNvPr id="8" name="六边形 7"/>
          <p:cNvSpPr/>
          <p:nvPr/>
        </p:nvSpPr>
        <p:spPr>
          <a:xfrm>
            <a:off x="4650740" y="1581150"/>
            <a:ext cx="792480" cy="720090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lIns="121920" tIns="60960" rIns="121920" bIns="60960"/>
          <a:p>
            <a:endParaRPr lang="zh-CN" altLang="en-US"/>
          </a:p>
        </p:txBody>
      </p:sp>
      <p:sp>
        <p:nvSpPr>
          <p:cNvPr id="9" name="六边形 8"/>
          <p:cNvSpPr/>
          <p:nvPr/>
        </p:nvSpPr>
        <p:spPr>
          <a:xfrm>
            <a:off x="4650740" y="3655695"/>
            <a:ext cx="792480" cy="720090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lIns="121920" tIns="60960" rIns="121920" bIns="60960"/>
          <a:p>
            <a:endParaRPr lang="zh-CN" altLang="en-US"/>
          </a:p>
        </p:txBody>
      </p:sp>
      <p:sp>
        <p:nvSpPr>
          <p:cNvPr id="5" name="六边形 4"/>
          <p:cNvSpPr/>
          <p:nvPr/>
        </p:nvSpPr>
        <p:spPr>
          <a:xfrm>
            <a:off x="6237605" y="2563495"/>
            <a:ext cx="792480" cy="720090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lIns="121920" tIns="60960" rIns="121920" bIns="60960"/>
          <a:p>
            <a:endParaRPr lang="zh-CN" altLang="en-US"/>
          </a:p>
        </p:txBody>
      </p:sp>
      <p:sp>
        <p:nvSpPr>
          <p:cNvPr id="11" name="六边形 10"/>
          <p:cNvSpPr/>
          <p:nvPr/>
        </p:nvSpPr>
        <p:spPr>
          <a:xfrm>
            <a:off x="4650740" y="586105"/>
            <a:ext cx="792480" cy="720090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lIns="121920" tIns="60960" rIns="121920" bIns="60960"/>
          <a:p>
            <a:endParaRPr lang="zh-CN" altLang="en-US"/>
          </a:p>
        </p:txBody>
      </p:sp>
      <p:sp>
        <p:nvSpPr>
          <p:cNvPr id="12" name="空心弧 11"/>
          <p:cNvSpPr/>
          <p:nvPr/>
        </p:nvSpPr>
        <p:spPr>
          <a:xfrm rot="5400000">
            <a:off x="640715" y="1501775"/>
            <a:ext cx="3246120" cy="1912620"/>
          </a:xfrm>
          <a:prstGeom prst="blockArc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21920" tIns="60960" rIns="121920" bIns="60960"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六边形 5"/>
          <p:cNvSpPr/>
          <p:nvPr/>
        </p:nvSpPr>
        <p:spPr>
          <a:xfrm>
            <a:off x="1370965" y="546735"/>
            <a:ext cx="1068705" cy="953135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lIns="121920" tIns="60960" rIns="121920" bIns="60960"/>
          <a:p>
            <a:endParaRPr lang="zh-CN" altLang="zh-CN" sz="1600"/>
          </a:p>
        </p:txBody>
      </p:sp>
      <p:sp>
        <p:nvSpPr>
          <p:cNvPr id="7" name="六边形 6"/>
          <p:cNvSpPr/>
          <p:nvPr/>
        </p:nvSpPr>
        <p:spPr>
          <a:xfrm>
            <a:off x="2673350" y="1450975"/>
            <a:ext cx="1100455" cy="979805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lIns="121920" tIns="60960" rIns="121920" bIns="60960"/>
          <a:p>
            <a:endParaRPr lang="zh-CN" altLang="en-US"/>
          </a:p>
        </p:txBody>
      </p:sp>
      <p:sp>
        <p:nvSpPr>
          <p:cNvPr id="13" name="六边形 12"/>
          <p:cNvSpPr/>
          <p:nvPr/>
        </p:nvSpPr>
        <p:spPr>
          <a:xfrm>
            <a:off x="2600960" y="2624455"/>
            <a:ext cx="1059815" cy="928370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lIns="121920" tIns="60960" rIns="121920" bIns="60960"/>
          <a:p>
            <a:endParaRPr lang="zh-CN" altLang="en-US"/>
          </a:p>
        </p:txBody>
      </p:sp>
      <p:sp>
        <p:nvSpPr>
          <p:cNvPr id="14" name="六边形 13"/>
          <p:cNvSpPr/>
          <p:nvPr/>
        </p:nvSpPr>
        <p:spPr>
          <a:xfrm>
            <a:off x="1647190" y="3540125"/>
            <a:ext cx="1046480" cy="925830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lIns="121920" tIns="60960" rIns="121920" bIns="60960"/>
          <a:p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4208780" y="915670"/>
            <a:ext cx="3175" cy="3168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4208780" y="915670"/>
            <a:ext cx="431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endCxn id="9" idx="3"/>
          </p:cNvCxnSpPr>
          <p:nvPr/>
        </p:nvCxnSpPr>
        <p:spPr>
          <a:xfrm>
            <a:off x="4208780" y="4083685"/>
            <a:ext cx="441960" cy="3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endCxn id="4" idx="3"/>
          </p:cNvCxnSpPr>
          <p:nvPr/>
        </p:nvCxnSpPr>
        <p:spPr>
          <a:xfrm flipV="1">
            <a:off x="4202430" y="2985135"/>
            <a:ext cx="448310" cy="5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stCxn id="7" idx="0"/>
            <a:endCxn id="8" idx="3"/>
          </p:cNvCxnSpPr>
          <p:nvPr/>
        </p:nvCxnSpPr>
        <p:spPr>
          <a:xfrm>
            <a:off x="3773805" y="2012950"/>
            <a:ext cx="8769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4710430" y="3853815"/>
            <a:ext cx="6851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/>
              <a:t> </a:t>
            </a:r>
            <a:r>
              <a:rPr lang="en-US" altLang="zh-CN" sz="1200" b="1"/>
              <a:t>N</a:t>
            </a:r>
            <a:r>
              <a:rPr lang="zh-CN" altLang="en-US" sz="1200" b="1"/>
              <a:t>级</a:t>
            </a:r>
            <a:endParaRPr lang="zh-CN" altLang="zh-CN" sz="1200" b="1"/>
          </a:p>
        </p:txBody>
      </p:sp>
      <p:sp>
        <p:nvSpPr>
          <p:cNvPr id="50" name="文本框 49"/>
          <p:cNvSpPr txBox="1"/>
          <p:nvPr/>
        </p:nvSpPr>
        <p:spPr>
          <a:xfrm>
            <a:off x="2720975" y="1685290"/>
            <a:ext cx="10045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分销商</a:t>
            </a:r>
            <a:endParaRPr lang="zh-CN" altLang="zh-CN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客户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719320" y="2687320"/>
            <a:ext cx="6445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/>
              <a:t> </a:t>
            </a:r>
            <a:r>
              <a:rPr lang="zh-CN" altLang="en-US" sz="1200" b="1"/>
              <a:t>二级</a:t>
            </a:r>
            <a:endParaRPr lang="zh-CN" altLang="zh-CN" sz="1200" b="1"/>
          </a:p>
        </p:txBody>
      </p:sp>
      <p:sp>
        <p:nvSpPr>
          <p:cNvPr id="53" name="文本框 52"/>
          <p:cNvSpPr txBox="1"/>
          <p:nvPr/>
        </p:nvSpPr>
        <p:spPr>
          <a:xfrm>
            <a:off x="4678680" y="1665605"/>
            <a:ext cx="7372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/>
              <a:t> </a:t>
            </a:r>
            <a:r>
              <a:rPr lang="zh-CN" altLang="en-US" sz="1200" b="1"/>
              <a:t>二级</a:t>
            </a:r>
            <a:endParaRPr lang="zh-CN" altLang="zh-CN" sz="1200" b="1"/>
          </a:p>
        </p:txBody>
      </p:sp>
      <p:sp>
        <p:nvSpPr>
          <p:cNvPr id="54" name="文本框 53"/>
          <p:cNvSpPr txBox="1"/>
          <p:nvPr/>
        </p:nvSpPr>
        <p:spPr>
          <a:xfrm>
            <a:off x="4693920" y="655320"/>
            <a:ext cx="7061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/>
              <a:t> </a:t>
            </a:r>
            <a:r>
              <a:rPr lang="zh-CN" altLang="en-US" sz="1200" b="1"/>
              <a:t>二级</a:t>
            </a:r>
            <a:endParaRPr lang="zh-CN" altLang="zh-CN" sz="1200" b="1"/>
          </a:p>
        </p:txBody>
      </p:sp>
      <p:sp>
        <p:nvSpPr>
          <p:cNvPr id="55" name="文本框 54"/>
          <p:cNvSpPr txBox="1"/>
          <p:nvPr/>
        </p:nvSpPr>
        <p:spPr>
          <a:xfrm>
            <a:off x="6354445" y="2792730"/>
            <a:ext cx="7473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/>
              <a:t> N</a:t>
            </a:r>
            <a:r>
              <a:rPr lang="zh-CN" altLang="en-US" sz="1600" b="1"/>
              <a:t>级</a:t>
            </a:r>
            <a:endParaRPr lang="zh-CN" altLang="en-US" sz="1600" b="1"/>
          </a:p>
        </p:txBody>
      </p:sp>
      <p:cxnSp>
        <p:nvCxnSpPr>
          <p:cNvPr id="63" name="直接连接符 62"/>
          <p:cNvCxnSpPr>
            <a:stCxn id="4" idx="0"/>
            <a:endCxn id="5" idx="3"/>
          </p:cNvCxnSpPr>
          <p:nvPr/>
        </p:nvCxnSpPr>
        <p:spPr>
          <a:xfrm>
            <a:off x="5443220" y="2985135"/>
            <a:ext cx="794385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412875" y="735965"/>
            <a:ext cx="10045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分销商</a:t>
            </a:r>
            <a:endParaRPr lang="zh-CN" altLang="zh-CN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客户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632710" y="2816860"/>
            <a:ext cx="10045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分销商</a:t>
            </a:r>
            <a:endParaRPr lang="zh-CN" altLang="zh-CN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客户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655445" y="3851275"/>
            <a:ext cx="10045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endParaRPr 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57480" y="4436110"/>
            <a:ext cx="85636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多级客户及渠道管理模式可以迅速占领市场份额，提高市场占有率，实现利益共赢，同时降低企业库存成本。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 txBox="1"/>
          <p:nvPr/>
        </p:nvSpPr>
        <p:spPr>
          <a:xfrm>
            <a:off x="362585" y="191770"/>
            <a:ext cx="481838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GB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物联设备流转功能</a:t>
            </a:r>
            <a:endParaRPr lang="zh-CN" altLang="en-GB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" name="六边形 3"/>
          <p:cNvSpPr/>
          <p:nvPr/>
        </p:nvSpPr>
        <p:spPr>
          <a:xfrm>
            <a:off x="5758815" y="2233295"/>
            <a:ext cx="792480" cy="720090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lIns="121920" tIns="60960" rIns="121920" bIns="60960"/>
          <a:p>
            <a:endParaRPr lang="zh-CN" altLang="en-US">
              <a:solidFill>
                <a:schemeClr val="tx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8" name="六边形 7"/>
          <p:cNvSpPr/>
          <p:nvPr/>
        </p:nvSpPr>
        <p:spPr>
          <a:xfrm>
            <a:off x="5758815" y="1245870"/>
            <a:ext cx="792480" cy="720090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lIns="121920" tIns="60960" rIns="121920" bIns="60960"/>
          <a:p>
            <a:endParaRPr lang="zh-CN" altLang="en-US">
              <a:solidFill>
                <a:schemeClr val="tx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" name="六边形 8"/>
          <p:cNvSpPr/>
          <p:nvPr/>
        </p:nvSpPr>
        <p:spPr>
          <a:xfrm>
            <a:off x="5766435" y="3251835"/>
            <a:ext cx="792480" cy="720090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lIns="121920" tIns="60960" rIns="121920" bIns="60960"/>
          <a:p>
            <a:endParaRPr lang="zh-CN" altLang="en-US">
              <a:solidFill>
                <a:schemeClr val="tx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5" name="六边形 4"/>
          <p:cNvSpPr/>
          <p:nvPr/>
        </p:nvSpPr>
        <p:spPr>
          <a:xfrm>
            <a:off x="7345680" y="2243455"/>
            <a:ext cx="792480" cy="720090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lIns="121920" tIns="60960" rIns="121920" bIns="60960"/>
          <a:p>
            <a:endParaRPr lang="en-US" altLang="zh-CN">
              <a:solidFill>
                <a:schemeClr val="tx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6" name="六边形 5"/>
          <p:cNvSpPr/>
          <p:nvPr/>
        </p:nvSpPr>
        <p:spPr>
          <a:xfrm>
            <a:off x="3192145" y="765810"/>
            <a:ext cx="1068705" cy="953135"/>
          </a:xfrm>
          <a:prstGeom prst="hexagon">
            <a:avLst/>
          </a:prstGeom>
          <a:solidFill>
            <a:schemeClr val="accent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lIns="121920" tIns="60960" rIns="121920" bIns="60960"/>
          <a:p>
            <a:endParaRPr lang="zh-CN" altLang="zh-CN" sz="1600">
              <a:solidFill>
                <a:schemeClr val="tx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7" name="六边形 6"/>
          <p:cNvSpPr/>
          <p:nvPr/>
        </p:nvSpPr>
        <p:spPr>
          <a:xfrm>
            <a:off x="3829050" y="2111375"/>
            <a:ext cx="1100455" cy="979805"/>
          </a:xfrm>
          <a:prstGeom prst="hexagon">
            <a:avLst/>
          </a:prstGeom>
          <a:solidFill>
            <a:schemeClr val="accent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lIns="121920" tIns="60960" rIns="121920" bIns="60960"/>
          <a:p>
            <a:endParaRPr lang="zh-CN" altLang="en-US">
              <a:solidFill>
                <a:schemeClr val="tx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14" name="六边形 13"/>
          <p:cNvSpPr/>
          <p:nvPr/>
        </p:nvSpPr>
        <p:spPr>
          <a:xfrm>
            <a:off x="3214370" y="3503295"/>
            <a:ext cx="1046480" cy="925830"/>
          </a:xfrm>
          <a:prstGeom prst="hexagon">
            <a:avLst/>
          </a:prstGeom>
          <a:solidFill>
            <a:schemeClr val="accent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lIns="121920" tIns="60960" rIns="121920" bIns="60960"/>
          <a:p>
            <a:endParaRPr lang="zh-CN" altLang="en-US">
              <a:solidFill>
                <a:schemeClr val="tx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cxnSp>
        <p:nvCxnSpPr>
          <p:cNvPr id="39" name="直接连接符 38"/>
          <p:cNvCxnSpPr>
            <a:stCxn id="17" idx="3"/>
          </p:cNvCxnSpPr>
          <p:nvPr/>
        </p:nvCxnSpPr>
        <p:spPr>
          <a:xfrm>
            <a:off x="4881880" y="2587625"/>
            <a:ext cx="884555" cy="1026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17" idx="3"/>
            <a:endCxn id="4" idx="3"/>
          </p:cNvCxnSpPr>
          <p:nvPr/>
        </p:nvCxnSpPr>
        <p:spPr>
          <a:xfrm>
            <a:off x="4881880" y="2587625"/>
            <a:ext cx="876935" cy="5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stCxn id="7" idx="0"/>
            <a:endCxn id="8" idx="3"/>
          </p:cNvCxnSpPr>
          <p:nvPr/>
        </p:nvCxnSpPr>
        <p:spPr>
          <a:xfrm flipV="1">
            <a:off x="4929505" y="1605915"/>
            <a:ext cx="829310" cy="995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5818505" y="3419475"/>
            <a:ext cx="6851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en-US" altLang="zh-CN" sz="120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N</a:t>
            </a:r>
            <a:r>
              <a:rPr lang="zh-CN" altLang="en-US" sz="120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级</a:t>
            </a:r>
            <a:endParaRPr lang="zh-CN" altLang="en-US" sz="1200">
              <a:solidFill>
                <a:schemeClr val="tx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256280" y="3722370"/>
            <a:ext cx="10045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zh-CN" altLang="zh-CN" sz="140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分销商</a:t>
            </a:r>
            <a:endParaRPr lang="zh-CN" altLang="zh-CN" sz="1400">
              <a:solidFill>
                <a:schemeClr val="tx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ctr"/>
            <a:r>
              <a:rPr lang="en-US" altLang="zh-CN" sz="140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/</a:t>
            </a:r>
            <a:r>
              <a:rPr lang="zh-CN" altLang="en-US" sz="140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客户</a:t>
            </a:r>
            <a:endParaRPr lang="zh-CN" altLang="en-US" sz="1400">
              <a:solidFill>
                <a:schemeClr val="tx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5804535" y="2390140"/>
            <a:ext cx="6445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en-US" altLang="zh-CN" sz="120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N</a:t>
            </a:r>
            <a:r>
              <a:rPr lang="zh-CN" altLang="en-US" sz="120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级</a:t>
            </a:r>
            <a:endParaRPr lang="zh-CN" altLang="en-US" sz="1200">
              <a:solidFill>
                <a:schemeClr val="tx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5771515" y="1414145"/>
            <a:ext cx="7372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en-US" altLang="zh-CN" sz="120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N</a:t>
            </a:r>
            <a:r>
              <a:rPr lang="zh-CN" altLang="en-US" sz="120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级</a:t>
            </a:r>
            <a:endParaRPr lang="zh-CN" altLang="en-US" sz="1200">
              <a:solidFill>
                <a:schemeClr val="tx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7401560" y="2449830"/>
            <a:ext cx="7473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N</a:t>
            </a:r>
            <a:r>
              <a:rPr lang="zh-CN" altLang="en-US" sz="120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级</a:t>
            </a:r>
            <a:endParaRPr lang="zh-CN" altLang="en-US" sz="1200">
              <a:solidFill>
                <a:schemeClr val="tx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cxnSp>
        <p:nvCxnSpPr>
          <p:cNvPr id="63" name="直接连接符 62"/>
          <p:cNvCxnSpPr>
            <a:stCxn id="4" idx="0"/>
            <a:endCxn id="5" idx="3"/>
          </p:cNvCxnSpPr>
          <p:nvPr/>
        </p:nvCxnSpPr>
        <p:spPr>
          <a:xfrm>
            <a:off x="6551295" y="2593340"/>
            <a:ext cx="794385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3206750" y="964565"/>
            <a:ext cx="10045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zh-CN" altLang="zh-CN" sz="140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分销商</a:t>
            </a:r>
            <a:endParaRPr lang="zh-CN" altLang="zh-CN" sz="1400">
              <a:solidFill>
                <a:schemeClr val="tx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ctr"/>
            <a:r>
              <a:rPr lang="en-US" altLang="zh-CN" sz="140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/</a:t>
            </a:r>
            <a:r>
              <a:rPr lang="zh-CN" altLang="en-US" sz="140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客户</a:t>
            </a:r>
            <a:endParaRPr lang="zh-CN" altLang="en-US" sz="1400">
              <a:solidFill>
                <a:schemeClr val="tx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877310" y="2433955"/>
            <a:ext cx="10045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en-US" sz="140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N</a:t>
            </a:r>
            <a:endParaRPr lang="en-US" sz="1400">
              <a:solidFill>
                <a:schemeClr val="tx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2" name="六边形 1"/>
          <p:cNvSpPr/>
          <p:nvPr/>
        </p:nvSpPr>
        <p:spPr>
          <a:xfrm>
            <a:off x="1986280" y="2124710"/>
            <a:ext cx="1068705" cy="953135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lIns="121920" tIns="60960" rIns="121920" bIns="60960"/>
          <a:p>
            <a:pPr algn="ctr"/>
            <a:endParaRPr lang="zh-CN" altLang="zh-CN" sz="1600">
              <a:solidFill>
                <a:schemeClr val="tx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152015" y="2390140"/>
            <a:ext cx="74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</a:rPr>
              <a:t>平台</a:t>
            </a:r>
            <a:endParaRPr lang="zh-CN" altLang="en-US" dirty="0" smtClean="0">
              <a:solidFill>
                <a:schemeClr val="tx1"/>
              </a:solidFill>
              <a:latin typeface="Times New Roman" panose="02020603050405020304" charset="0"/>
              <a:ea typeface="微软雅黑" panose="020B0503020204020204" charset="-122"/>
            </a:endParaRPr>
          </a:p>
        </p:txBody>
      </p:sp>
      <p:sp>
        <p:nvSpPr>
          <p:cNvPr id="18" name="六边形 17"/>
          <p:cNvSpPr/>
          <p:nvPr/>
        </p:nvSpPr>
        <p:spPr>
          <a:xfrm>
            <a:off x="447675" y="847090"/>
            <a:ext cx="1068705" cy="953135"/>
          </a:xfrm>
          <a:prstGeom prst="hexagon">
            <a:avLst/>
          </a:prstGeom>
          <a:solidFill>
            <a:schemeClr val="accent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lIns="121920" tIns="60960" rIns="121920" bIns="60960"/>
          <a:p>
            <a:endParaRPr lang="zh-CN" altLang="zh-CN" sz="1600">
              <a:solidFill>
                <a:schemeClr val="tx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78485" y="1133475"/>
            <a:ext cx="7499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</a:rPr>
              <a:t>供应商</a:t>
            </a:r>
            <a:endParaRPr lang="zh-CN" altLang="en-US" sz="1400" dirty="0" smtClean="0">
              <a:solidFill>
                <a:schemeClr val="tx1"/>
              </a:solidFill>
              <a:latin typeface="Times New Roman" panose="02020603050405020304" charset="0"/>
              <a:ea typeface="微软雅黑" panose="020B0503020204020204" charset="-122"/>
            </a:endParaRPr>
          </a:p>
        </p:txBody>
      </p:sp>
      <p:sp>
        <p:nvSpPr>
          <p:cNvPr id="20" name="六边形 19"/>
          <p:cNvSpPr/>
          <p:nvPr/>
        </p:nvSpPr>
        <p:spPr>
          <a:xfrm>
            <a:off x="481330" y="2121535"/>
            <a:ext cx="1068705" cy="953135"/>
          </a:xfrm>
          <a:prstGeom prst="hexagon">
            <a:avLst/>
          </a:prstGeom>
          <a:solidFill>
            <a:schemeClr val="accent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lIns="121920" tIns="60960" rIns="121920" bIns="60960"/>
          <a:p>
            <a:endParaRPr lang="zh-CN" altLang="zh-CN" sz="1600">
              <a:solidFill>
                <a:schemeClr val="tx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48335" y="2428875"/>
            <a:ext cx="7499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</a:rPr>
              <a:t>供应商</a:t>
            </a:r>
            <a:endParaRPr lang="zh-CN" altLang="en-US" sz="1400" dirty="0" smtClean="0">
              <a:solidFill>
                <a:schemeClr val="tx1"/>
              </a:solidFill>
              <a:latin typeface="Times New Roman" panose="02020603050405020304" charset="0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32765" y="3653790"/>
            <a:ext cx="1017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 smtClean="0">
                <a:solidFill>
                  <a:schemeClr val="tx1"/>
                </a:solidFill>
              </a:rPr>
              <a:t>.............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cxnSp>
        <p:nvCxnSpPr>
          <p:cNvPr id="23" name="直接连接符 22"/>
          <p:cNvCxnSpPr>
            <a:stCxn id="18" idx="0"/>
            <a:endCxn id="2" idx="3"/>
          </p:cNvCxnSpPr>
          <p:nvPr/>
        </p:nvCxnSpPr>
        <p:spPr>
          <a:xfrm>
            <a:off x="1516380" y="1323975"/>
            <a:ext cx="469900" cy="12776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20" idx="0"/>
            <a:endCxn id="2" idx="3"/>
          </p:cNvCxnSpPr>
          <p:nvPr/>
        </p:nvCxnSpPr>
        <p:spPr>
          <a:xfrm>
            <a:off x="1550035" y="2598420"/>
            <a:ext cx="436245" cy="31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22" idx="3"/>
          </p:cNvCxnSpPr>
          <p:nvPr/>
        </p:nvCxnSpPr>
        <p:spPr>
          <a:xfrm flipV="1">
            <a:off x="1550035" y="2587625"/>
            <a:ext cx="436245" cy="12503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2" idx="0"/>
            <a:endCxn id="6" idx="2"/>
          </p:cNvCxnSpPr>
          <p:nvPr/>
        </p:nvCxnSpPr>
        <p:spPr>
          <a:xfrm flipV="1">
            <a:off x="3054985" y="1718945"/>
            <a:ext cx="375285" cy="8826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endCxn id="7" idx="3"/>
          </p:cNvCxnSpPr>
          <p:nvPr/>
        </p:nvCxnSpPr>
        <p:spPr>
          <a:xfrm flipV="1">
            <a:off x="3054985" y="2601595"/>
            <a:ext cx="774065" cy="19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2" idx="0"/>
            <a:endCxn id="14" idx="4"/>
          </p:cNvCxnSpPr>
          <p:nvPr/>
        </p:nvCxnSpPr>
        <p:spPr>
          <a:xfrm>
            <a:off x="3054985" y="2601595"/>
            <a:ext cx="391160" cy="9017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3507105" y="4589780"/>
            <a:ext cx="49276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物联设备流转一目了然。</a:t>
            </a:r>
            <a:endParaRPr lang="zh-CN" altLang="en-US" sz="16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5"/>
          <p:cNvGrpSpPr/>
          <p:nvPr/>
        </p:nvGrpSpPr>
        <p:grpSpPr>
          <a:xfrm>
            <a:off x="173990" y="548005"/>
            <a:ext cx="1883410" cy="2033270"/>
            <a:chOff x="1115616" y="1077584"/>
            <a:chExt cx="1224136" cy="1918424"/>
          </a:xfrm>
        </p:grpSpPr>
        <p:sp>
          <p:nvSpPr>
            <p:cNvPr id="37" name="任意多边形 36"/>
            <p:cNvSpPr/>
            <p:nvPr/>
          </p:nvSpPr>
          <p:spPr>
            <a:xfrm flipV="1">
              <a:off x="1115616" y="1077584"/>
              <a:ext cx="1224136" cy="1918424"/>
            </a:xfrm>
            <a:custGeom>
              <a:avLst/>
              <a:gdLst>
                <a:gd name="connsiteX0" fmla="*/ 213563 w 1224136"/>
                <a:gd name="connsiteY0" fmla="*/ 2562492 h 2562492"/>
                <a:gd name="connsiteX1" fmla="*/ 1010573 w 1224136"/>
                <a:gd name="connsiteY1" fmla="*/ 2562492 h 2562492"/>
                <a:gd name="connsiteX2" fmla="*/ 1224136 w 1224136"/>
                <a:gd name="connsiteY2" fmla="*/ 2348929 h 2562492"/>
                <a:gd name="connsiteX3" fmla="*/ 1224136 w 1224136"/>
                <a:gd name="connsiteY3" fmla="*/ 399791 h 2562492"/>
                <a:gd name="connsiteX4" fmla="*/ 1010573 w 1224136"/>
                <a:gd name="connsiteY4" fmla="*/ 186228 h 2562492"/>
                <a:gd name="connsiteX5" fmla="*/ 720080 w 1224136"/>
                <a:gd name="connsiteY5" fmla="*/ 186228 h 2562492"/>
                <a:gd name="connsiteX6" fmla="*/ 612068 w 1224136"/>
                <a:gd name="connsiteY6" fmla="*/ 0 h 2562492"/>
                <a:gd name="connsiteX7" fmla="*/ 504056 w 1224136"/>
                <a:gd name="connsiteY7" fmla="*/ 186228 h 2562492"/>
                <a:gd name="connsiteX8" fmla="*/ 213563 w 1224136"/>
                <a:gd name="connsiteY8" fmla="*/ 186228 h 2562492"/>
                <a:gd name="connsiteX9" fmla="*/ 0 w 1224136"/>
                <a:gd name="connsiteY9" fmla="*/ 399791 h 2562492"/>
                <a:gd name="connsiteX10" fmla="*/ 0 w 1224136"/>
                <a:gd name="connsiteY10" fmla="*/ 2348929 h 2562492"/>
                <a:gd name="connsiteX11" fmla="*/ 213563 w 1224136"/>
                <a:gd name="connsiteY11" fmla="*/ 2562492 h 256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4136" h="2562492">
                  <a:moveTo>
                    <a:pt x="213563" y="2562492"/>
                  </a:moveTo>
                  <a:lnTo>
                    <a:pt x="1010573" y="2562492"/>
                  </a:lnTo>
                  <a:cubicBezTo>
                    <a:pt x="1128521" y="2562492"/>
                    <a:pt x="1224136" y="2466877"/>
                    <a:pt x="1224136" y="2348929"/>
                  </a:cubicBezTo>
                  <a:lnTo>
                    <a:pt x="1224136" y="399791"/>
                  </a:lnTo>
                  <a:cubicBezTo>
                    <a:pt x="1224136" y="281843"/>
                    <a:pt x="1128521" y="186228"/>
                    <a:pt x="1010573" y="186228"/>
                  </a:cubicBezTo>
                  <a:lnTo>
                    <a:pt x="720080" y="186228"/>
                  </a:lnTo>
                  <a:lnTo>
                    <a:pt x="612068" y="0"/>
                  </a:lnTo>
                  <a:lnTo>
                    <a:pt x="504056" y="186228"/>
                  </a:lnTo>
                  <a:lnTo>
                    <a:pt x="213563" y="186228"/>
                  </a:lnTo>
                  <a:cubicBezTo>
                    <a:pt x="95615" y="186228"/>
                    <a:pt x="0" y="281843"/>
                    <a:pt x="0" y="399791"/>
                  </a:cubicBezTo>
                  <a:lnTo>
                    <a:pt x="0" y="2348929"/>
                  </a:lnTo>
                  <a:cubicBezTo>
                    <a:pt x="0" y="2466877"/>
                    <a:pt x="95615" y="2562492"/>
                    <a:pt x="213563" y="256249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prstClr val="white"/>
                </a:solidFill>
                <a:latin typeface="DIN-BoldItalic" pitchFamily="50" charset="0"/>
              </a:endParaRPr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1162666" y="1217182"/>
              <a:ext cx="1134162" cy="1635633"/>
            </a:xfrm>
            <a:prstGeom prst="roundRect">
              <a:avLst>
                <a:gd name="adj" fmla="val 14632"/>
              </a:avLst>
            </a:prstGeom>
            <a:solidFill>
              <a:schemeClr val="accent1">
                <a:lumMod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algn="ctr"/>
              <a:endParaRPr lang="zh-CN" altLang="en-US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256920" y="1587028"/>
              <a:ext cx="938554" cy="36120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华康俪金黑W8(P)" panose="020B0800000000000000" pitchFamily="34" charset="-122"/>
                  <a:cs typeface="Lantinghei SC Demibold" charset="-122"/>
                </a:rPr>
                <a:t>01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华康俪金黑W8(P)" panose="020B0800000000000000" pitchFamily="34" charset="-122"/>
                <a:cs typeface="Lantinghei SC Demibold" charset="-122"/>
              </a:endParaRPr>
            </a:p>
          </p:txBody>
        </p:sp>
        <p:sp>
          <p:nvSpPr>
            <p:cNvPr id="40" name="文本框 16"/>
            <p:cNvSpPr txBox="1"/>
            <p:nvPr/>
          </p:nvSpPr>
          <p:spPr>
            <a:xfrm>
              <a:off x="1378778" y="1274613"/>
              <a:ext cx="683569" cy="289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</a:rPr>
                <a:t>销户场景</a:t>
              </a:r>
              <a:endPara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41" name="文本框 17"/>
            <p:cNvSpPr txBox="1"/>
            <p:nvPr/>
          </p:nvSpPr>
          <p:spPr>
            <a:xfrm>
              <a:off x="1277452" y="1986886"/>
              <a:ext cx="938732" cy="811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Lato Regular" charset="0"/>
                </a:rPr>
                <a:t>1．终端损坏，丢失等；</a:t>
              </a:r>
              <a:endParaRPr lang="en-US" altLang="zh-CN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Lato Regular" charset="0"/>
              </a:endParaRPr>
            </a:p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Lato Regular" charset="0"/>
                </a:rPr>
                <a:t>2．管理员通过卡管平台进行销户操作；</a:t>
              </a:r>
              <a:endParaRPr lang="en-US" altLang="zh-CN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Lato Regular" charset="0"/>
              </a:endParaRPr>
            </a:p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Lato Regular" charset="0"/>
                </a:rPr>
                <a:t>3．卡管平台后台对用户信息进行销户处理。</a:t>
              </a:r>
              <a:endParaRPr lang="en-US" altLang="zh-CN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Lato Regular" charset="0"/>
              </a:endParaRPr>
            </a:p>
          </p:txBody>
        </p:sp>
      </p:grpSp>
      <p:grpSp>
        <p:nvGrpSpPr>
          <p:cNvPr id="3" name="组合 42"/>
          <p:cNvGrpSpPr/>
          <p:nvPr/>
        </p:nvGrpSpPr>
        <p:grpSpPr>
          <a:xfrm>
            <a:off x="135890" y="2525395"/>
            <a:ext cx="1922145" cy="2257425"/>
            <a:chOff x="1115616" y="1077584"/>
            <a:chExt cx="1224136" cy="2209473"/>
          </a:xfrm>
        </p:grpSpPr>
        <p:sp>
          <p:nvSpPr>
            <p:cNvPr id="44" name="任意多边形 43"/>
            <p:cNvSpPr/>
            <p:nvPr/>
          </p:nvSpPr>
          <p:spPr>
            <a:xfrm flipV="1">
              <a:off x="1115616" y="1077584"/>
              <a:ext cx="1224136" cy="2209473"/>
            </a:xfrm>
            <a:custGeom>
              <a:avLst/>
              <a:gdLst>
                <a:gd name="connsiteX0" fmla="*/ 213563 w 1224136"/>
                <a:gd name="connsiteY0" fmla="*/ 2562492 h 2562492"/>
                <a:gd name="connsiteX1" fmla="*/ 1010573 w 1224136"/>
                <a:gd name="connsiteY1" fmla="*/ 2562492 h 2562492"/>
                <a:gd name="connsiteX2" fmla="*/ 1224136 w 1224136"/>
                <a:gd name="connsiteY2" fmla="*/ 2348929 h 2562492"/>
                <a:gd name="connsiteX3" fmla="*/ 1224136 w 1224136"/>
                <a:gd name="connsiteY3" fmla="*/ 399791 h 2562492"/>
                <a:gd name="connsiteX4" fmla="*/ 1010573 w 1224136"/>
                <a:gd name="connsiteY4" fmla="*/ 186228 h 2562492"/>
                <a:gd name="connsiteX5" fmla="*/ 720080 w 1224136"/>
                <a:gd name="connsiteY5" fmla="*/ 186228 h 2562492"/>
                <a:gd name="connsiteX6" fmla="*/ 612068 w 1224136"/>
                <a:gd name="connsiteY6" fmla="*/ 0 h 2562492"/>
                <a:gd name="connsiteX7" fmla="*/ 504056 w 1224136"/>
                <a:gd name="connsiteY7" fmla="*/ 186228 h 2562492"/>
                <a:gd name="connsiteX8" fmla="*/ 213563 w 1224136"/>
                <a:gd name="connsiteY8" fmla="*/ 186228 h 2562492"/>
                <a:gd name="connsiteX9" fmla="*/ 0 w 1224136"/>
                <a:gd name="connsiteY9" fmla="*/ 399791 h 2562492"/>
                <a:gd name="connsiteX10" fmla="*/ 0 w 1224136"/>
                <a:gd name="connsiteY10" fmla="*/ 2348929 h 2562492"/>
                <a:gd name="connsiteX11" fmla="*/ 213563 w 1224136"/>
                <a:gd name="connsiteY11" fmla="*/ 2562492 h 256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4136" h="2562492">
                  <a:moveTo>
                    <a:pt x="213563" y="2562492"/>
                  </a:moveTo>
                  <a:lnTo>
                    <a:pt x="1010573" y="2562492"/>
                  </a:lnTo>
                  <a:cubicBezTo>
                    <a:pt x="1128521" y="2562492"/>
                    <a:pt x="1224136" y="2466877"/>
                    <a:pt x="1224136" y="2348929"/>
                  </a:cubicBezTo>
                  <a:lnTo>
                    <a:pt x="1224136" y="399791"/>
                  </a:lnTo>
                  <a:cubicBezTo>
                    <a:pt x="1224136" y="281843"/>
                    <a:pt x="1128521" y="186228"/>
                    <a:pt x="1010573" y="186228"/>
                  </a:cubicBezTo>
                  <a:lnTo>
                    <a:pt x="720080" y="186228"/>
                  </a:lnTo>
                  <a:lnTo>
                    <a:pt x="612068" y="0"/>
                  </a:lnTo>
                  <a:lnTo>
                    <a:pt x="504056" y="186228"/>
                  </a:lnTo>
                  <a:lnTo>
                    <a:pt x="213563" y="186228"/>
                  </a:lnTo>
                  <a:cubicBezTo>
                    <a:pt x="95615" y="186228"/>
                    <a:pt x="0" y="281843"/>
                    <a:pt x="0" y="399791"/>
                  </a:cubicBezTo>
                  <a:lnTo>
                    <a:pt x="0" y="2348929"/>
                  </a:lnTo>
                  <a:cubicBezTo>
                    <a:pt x="0" y="2466877"/>
                    <a:pt x="95615" y="2562492"/>
                    <a:pt x="213563" y="256249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prstClr val="white"/>
                </a:solidFill>
                <a:latin typeface="DIN-BoldItalic" pitchFamily="50" charset="0"/>
              </a:endParaRPr>
            </a:p>
          </p:txBody>
        </p:sp>
        <p:sp>
          <p:nvSpPr>
            <p:cNvPr id="45" name="圆角矩形 44"/>
            <p:cNvSpPr/>
            <p:nvPr/>
          </p:nvSpPr>
          <p:spPr>
            <a:xfrm>
              <a:off x="1154684" y="1216803"/>
              <a:ext cx="1141799" cy="1858319"/>
            </a:xfrm>
            <a:prstGeom prst="roundRect">
              <a:avLst>
                <a:gd name="adj" fmla="val 14632"/>
              </a:avLst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algn="ctr"/>
              <a:endParaRPr lang="zh-CN" altLang="en-US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1256877" y="1597430"/>
              <a:ext cx="938664" cy="35150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altLang="zh-CN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华康俪金黑W8(P)" panose="020B0800000000000000" pitchFamily="34" charset="-122"/>
                  <a:cs typeface="Lantinghei SC Demibold" charset="-122"/>
                </a:rPr>
                <a:t>02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华康俪金黑W8(P)" panose="020B0800000000000000" pitchFamily="34" charset="-122"/>
                <a:cs typeface="Lantinghei SC Demibold" charset="-122"/>
              </a:endParaRPr>
            </a:p>
          </p:txBody>
        </p:sp>
        <p:sp>
          <p:nvSpPr>
            <p:cNvPr id="47" name="文本框 24"/>
            <p:cNvSpPr txBox="1"/>
            <p:nvPr/>
          </p:nvSpPr>
          <p:spPr>
            <a:xfrm>
              <a:off x="1368152" y="1274613"/>
              <a:ext cx="683569" cy="300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8565">
                <a:defRPr/>
              </a:pPr>
              <a:r>
                <a:rPr lang="zh-CN" altLang="en-US" sz="1400" b="1" kern="0" dirty="0">
                  <a:solidFill>
                    <a:prstClr val="white"/>
                  </a:solidFill>
                  <a:latin typeface="Arial" panose="020B0604020202020204"/>
                  <a:ea typeface="微软雅黑" panose="020B0503020204020204" charset="-122"/>
                </a:rPr>
                <a:t>功能描述</a:t>
              </a:r>
              <a:endParaRPr lang="zh-CN" altLang="en-US" sz="1400" b="1" kern="0" dirty="0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48" name="文本框 25"/>
            <p:cNvSpPr txBox="1"/>
            <p:nvPr/>
          </p:nvSpPr>
          <p:spPr>
            <a:xfrm>
              <a:off x="1259458" y="1987283"/>
              <a:ext cx="938664" cy="1143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Lato Regular" charset="0"/>
                </a:rPr>
                <a:t>1.支持按照部门名称，一级分类，二级分类，运营商，生命周期，卡信息，ICCID范围进行查询，并支销户操作</a:t>
              </a:r>
              <a:endParaRPr lang="en-US" altLang="zh-CN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Lato Regular" charset="0"/>
              </a:endParaRPr>
            </a:p>
            <a:p>
              <a:pPr algn="l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Lato Regular" charset="0"/>
                </a:rPr>
                <a:t>2．支持已销户信息查询。持销户操作</a:t>
              </a:r>
              <a:endParaRPr lang="en-US" altLang="zh-CN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Lato Regular" charset="0"/>
              </a:endParaRPr>
            </a:p>
          </p:txBody>
        </p:sp>
      </p:grpSp>
      <p:grpSp>
        <p:nvGrpSpPr>
          <p:cNvPr id="4" name="组合 74"/>
          <p:cNvGrpSpPr/>
          <p:nvPr/>
        </p:nvGrpSpPr>
        <p:grpSpPr>
          <a:xfrm>
            <a:off x="0" y="5067300"/>
            <a:ext cx="9144000" cy="76200"/>
            <a:chOff x="0" y="6756400"/>
            <a:chExt cx="12192000" cy="101600"/>
          </a:xfrm>
          <a:solidFill>
            <a:schemeClr val="accent1">
              <a:lumMod val="75000"/>
            </a:schemeClr>
          </a:solidFill>
        </p:grpSpPr>
        <p:sp>
          <p:nvSpPr>
            <p:cNvPr id="76" name="Rectangle 1"/>
            <p:cNvSpPr/>
            <p:nvPr/>
          </p:nvSpPr>
          <p:spPr>
            <a:xfrm>
              <a:off x="0" y="6756400"/>
              <a:ext cx="12192000" cy="1016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7" name="Parallelogram 2"/>
            <p:cNvSpPr/>
            <p:nvPr/>
          </p:nvSpPr>
          <p:spPr>
            <a:xfrm>
              <a:off x="107918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8" name="Parallelogram 4"/>
            <p:cNvSpPr/>
            <p:nvPr/>
          </p:nvSpPr>
          <p:spPr>
            <a:xfrm>
              <a:off x="1010285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9" name="Parallelogram 5"/>
            <p:cNvSpPr/>
            <p:nvPr/>
          </p:nvSpPr>
          <p:spPr>
            <a:xfrm>
              <a:off x="941387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0" name="Parallelogram 7"/>
            <p:cNvSpPr/>
            <p:nvPr/>
          </p:nvSpPr>
          <p:spPr>
            <a:xfrm>
              <a:off x="872490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1" name="Parallelogram 8"/>
            <p:cNvSpPr/>
            <p:nvPr/>
          </p:nvSpPr>
          <p:spPr>
            <a:xfrm>
              <a:off x="80359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2" name="Freeform 10"/>
            <p:cNvSpPr/>
            <p:nvPr/>
          </p:nvSpPr>
          <p:spPr>
            <a:xfrm>
              <a:off x="11480799" y="6756400"/>
              <a:ext cx="711201" cy="101600"/>
            </a:xfrm>
            <a:custGeom>
              <a:avLst/>
              <a:gdLst>
                <a:gd name="connsiteX0" fmla="*/ 57150 w 711201"/>
                <a:gd name="connsiteY0" fmla="*/ 0 h 101600"/>
                <a:gd name="connsiteX1" fmla="*/ 711201 w 711201"/>
                <a:gd name="connsiteY1" fmla="*/ 0 h 101600"/>
                <a:gd name="connsiteX2" fmla="*/ 711201 w 711201"/>
                <a:gd name="connsiteY2" fmla="*/ 101600 h 101600"/>
                <a:gd name="connsiteX3" fmla="*/ 0 w 711201"/>
                <a:gd name="connsiteY3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1" h="101600">
                  <a:moveTo>
                    <a:pt x="57150" y="0"/>
                  </a:moveTo>
                  <a:lnTo>
                    <a:pt x="711201" y="0"/>
                  </a:lnTo>
                  <a:lnTo>
                    <a:pt x="711201" y="101600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84" name="文本框 4"/>
          <p:cNvSpPr txBox="1">
            <a:spLocks noChangeArrowheads="1"/>
          </p:cNvSpPr>
          <p:nvPr/>
        </p:nvSpPr>
        <p:spPr bwMode="auto">
          <a:xfrm>
            <a:off x="311785" y="106045"/>
            <a:ext cx="194627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销户功能</a:t>
            </a:r>
            <a:endParaRPr lang="zh-CN" altLang="en-US" sz="200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 descr="1542775730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8060" y="255905"/>
            <a:ext cx="6352539" cy="2173605"/>
          </a:xfrm>
          <a:prstGeom prst="rect">
            <a:avLst/>
          </a:prstGeom>
        </p:spPr>
      </p:pic>
      <p:pic>
        <p:nvPicPr>
          <p:cNvPr id="8" name="图片 7" descr="图片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1" y="2634615"/>
            <a:ext cx="6401594" cy="1931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 txBox="1"/>
          <p:nvPr/>
        </p:nvSpPr>
        <p:spPr>
          <a:xfrm>
            <a:off x="528955" y="252095"/>
            <a:ext cx="4003040" cy="5016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平台套餐和流量数据来源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l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                            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——OneNET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44135" y="1353820"/>
            <a:ext cx="1100455" cy="3067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1400" dirty="0" smtClean="0">
                <a:solidFill>
                  <a:schemeClr val="tx2"/>
                </a:solidFill>
                <a:ea typeface="宋体" panose="02010600030101010101" pitchFamily="2" charset="-122"/>
              </a:rPr>
              <a:t>行业服务</a:t>
            </a:r>
            <a:endParaRPr lang="zh-CN" altLang="en-US" sz="1400" dirty="0" smtClean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44135" y="1830070"/>
            <a:ext cx="1099820" cy="3067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400" dirty="0" smtClean="0">
                <a:solidFill>
                  <a:schemeClr val="tx2"/>
                </a:solidFill>
              </a:rPr>
              <a:t> OTA</a:t>
            </a:r>
            <a:r>
              <a:rPr lang="zh-CN" altLang="en-US" sz="1400" dirty="0" smtClean="0">
                <a:solidFill>
                  <a:schemeClr val="tx2"/>
                </a:solidFill>
                <a:ea typeface="宋体" panose="02010600030101010101" pitchFamily="2" charset="-122"/>
              </a:rPr>
              <a:t>服务</a:t>
            </a:r>
            <a:endParaRPr lang="zh-CN" altLang="en-US" sz="1400" dirty="0" smtClean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43500" y="2317750"/>
            <a:ext cx="1100455" cy="3067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1400" dirty="0" smtClean="0">
                <a:solidFill>
                  <a:schemeClr val="tx2"/>
                </a:solidFill>
                <a:ea typeface="宋体" panose="02010600030101010101" pitchFamily="2" charset="-122"/>
              </a:rPr>
              <a:t>安全服务</a:t>
            </a:r>
            <a:endParaRPr lang="zh-CN" altLang="en-US" sz="1400" dirty="0" smtClean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44770" y="2792095"/>
            <a:ext cx="1100455" cy="3067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400" dirty="0" smtClean="0">
                <a:solidFill>
                  <a:schemeClr val="tx2"/>
                </a:solidFill>
                <a:ea typeface="宋体" panose="02010600030101010101" pitchFamily="2" charset="-122"/>
              </a:rPr>
              <a:t>AI</a:t>
            </a:r>
            <a:endParaRPr lang="en-US" altLang="zh-CN" sz="1400" dirty="0" smtClean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43500" y="3288665"/>
            <a:ext cx="1100455" cy="3067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1400" dirty="0" smtClean="0">
                <a:solidFill>
                  <a:schemeClr val="tx2"/>
                </a:solidFill>
                <a:ea typeface="宋体" panose="02010600030101010101" pitchFamily="2" charset="-122"/>
              </a:rPr>
              <a:t>系统集成</a:t>
            </a:r>
            <a:endParaRPr lang="zh-CN" altLang="en-US" sz="1400" dirty="0" smtClean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43500" y="3743325"/>
            <a:ext cx="1100455" cy="3067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400" dirty="0" smtClean="0">
                <a:solidFill>
                  <a:schemeClr val="tx2"/>
                </a:solidFill>
                <a:ea typeface="宋体" panose="02010600030101010101" pitchFamily="2" charset="-122"/>
              </a:rPr>
              <a:t>Video</a:t>
            </a:r>
            <a:endParaRPr lang="en-US" altLang="zh-CN" sz="1400" dirty="0" smtClean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68880" y="2760980"/>
            <a:ext cx="1100455" cy="3683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altLang="zh-CN" dirty="0" smtClean="0">
                <a:solidFill>
                  <a:schemeClr val="tx2"/>
                </a:solidFill>
              </a:rPr>
              <a:t>OneNET</a:t>
            </a:r>
            <a:endParaRPr lang="zh-CN" altLang="en-US" dirty="0" smtClean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68845" y="815340"/>
            <a:ext cx="1388745" cy="1383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 sz="1400" dirty="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●</a:t>
            </a:r>
            <a:r>
              <a:rPr lang="zh-CN" altLang="en-US" sz="1400" dirty="0" smtClean="0">
                <a:solidFill>
                  <a:schemeClr val="tx2"/>
                </a:solidFill>
                <a:ea typeface="宋体" panose="02010600030101010101" pitchFamily="2" charset="-122"/>
              </a:rPr>
              <a:t>云抄表系统</a:t>
            </a:r>
            <a:endParaRPr lang="zh-CN" altLang="en-US" sz="1400" dirty="0" smtClean="0">
              <a:solidFill>
                <a:schemeClr val="tx2"/>
              </a:solidFill>
              <a:ea typeface="宋体" panose="02010600030101010101" pitchFamily="2" charset="-122"/>
            </a:endParaRPr>
          </a:p>
          <a:p>
            <a:r>
              <a:rPr lang="zh-CN" altLang="en-US" sz="1400" dirty="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●</a:t>
            </a:r>
            <a:r>
              <a:rPr lang="zh-CN" altLang="en-US" sz="1400" dirty="0" smtClean="0">
                <a:solidFill>
                  <a:schemeClr val="tx2"/>
                </a:solidFill>
                <a:ea typeface="宋体" panose="02010600030101010101" pitchFamily="2" charset="-122"/>
              </a:rPr>
              <a:t>烟感管理系统</a:t>
            </a:r>
            <a:endParaRPr lang="zh-CN" altLang="en-US" sz="1400" dirty="0" smtClean="0">
              <a:solidFill>
                <a:schemeClr val="tx2"/>
              </a:solidFill>
              <a:ea typeface="宋体" panose="02010600030101010101" pitchFamily="2" charset="-122"/>
            </a:endParaRPr>
          </a:p>
          <a:p>
            <a:r>
              <a:rPr lang="zh-CN" altLang="en-US" sz="1400" dirty="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●</a:t>
            </a:r>
            <a:r>
              <a:rPr lang="zh-CN" altLang="en-US" sz="1400" dirty="0" smtClean="0">
                <a:solidFill>
                  <a:schemeClr val="tx2"/>
                </a:solidFill>
                <a:ea typeface="宋体" panose="02010600030101010101" pitchFamily="2" charset="-122"/>
              </a:rPr>
              <a:t>基础版</a:t>
            </a:r>
            <a:endParaRPr lang="zh-CN" altLang="en-US" sz="1400" dirty="0" smtClean="0">
              <a:solidFill>
                <a:schemeClr val="tx2"/>
              </a:solidFill>
              <a:ea typeface="宋体" panose="02010600030101010101" pitchFamily="2" charset="-122"/>
            </a:endParaRPr>
          </a:p>
          <a:p>
            <a:r>
              <a:rPr lang="zh-CN" altLang="en-US" sz="1400" dirty="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●</a:t>
            </a:r>
            <a:r>
              <a:rPr lang="zh-CN" altLang="en-US" sz="1400" dirty="0" smtClean="0">
                <a:solidFill>
                  <a:schemeClr val="tx2"/>
                </a:solidFill>
                <a:ea typeface="宋体" panose="02010600030101010101" pitchFamily="2" charset="-122"/>
              </a:rPr>
              <a:t>高级版</a:t>
            </a:r>
            <a:endParaRPr lang="zh-CN" altLang="en-US" sz="1400" dirty="0" smtClean="0">
              <a:solidFill>
                <a:schemeClr val="tx2"/>
              </a:solidFill>
              <a:ea typeface="宋体" panose="02010600030101010101" pitchFamily="2" charset="-122"/>
            </a:endParaRPr>
          </a:p>
          <a:p>
            <a:r>
              <a:rPr lang="zh-CN" altLang="en-US" sz="1400" dirty="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●</a:t>
            </a:r>
            <a:r>
              <a:rPr lang="zh-CN" altLang="en-US" sz="1400" dirty="0" smtClean="0">
                <a:solidFill>
                  <a:schemeClr val="tx2"/>
                </a:solidFill>
                <a:ea typeface="宋体" panose="02010600030101010101" pitchFamily="2" charset="-122"/>
              </a:rPr>
              <a:t>集团版</a:t>
            </a:r>
            <a:endParaRPr lang="zh-CN" altLang="en-US" sz="1400" dirty="0" smtClean="0">
              <a:solidFill>
                <a:schemeClr val="tx2"/>
              </a:solidFill>
              <a:ea typeface="宋体" panose="02010600030101010101" pitchFamily="2" charset="-122"/>
            </a:endParaRPr>
          </a:p>
          <a:p>
            <a:r>
              <a:rPr lang="zh-CN" altLang="en-US" sz="1400" dirty="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●</a:t>
            </a:r>
            <a:r>
              <a:rPr lang="zh-CN" altLang="en-US" sz="1400" dirty="0" smtClean="0">
                <a:solidFill>
                  <a:schemeClr val="tx2"/>
                </a:solidFill>
                <a:ea typeface="宋体" panose="02010600030101010101" pitchFamily="2" charset="-122"/>
              </a:rPr>
              <a:t>定制版</a:t>
            </a:r>
            <a:endParaRPr lang="zh-CN" altLang="en-US" sz="1400" dirty="0" smtClean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268845" y="2471420"/>
            <a:ext cx="1388745" cy="953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 sz="1400" dirty="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●</a:t>
            </a:r>
            <a:r>
              <a:rPr lang="zh-CN" altLang="en-US" sz="1400" dirty="0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人脸识别</a:t>
            </a:r>
            <a:endParaRPr lang="zh-CN" altLang="en-US" sz="1400" dirty="0" smtClean="0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●</a:t>
            </a:r>
            <a:r>
              <a:rPr lang="zh-CN" altLang="en-US" sz="1400" dirty="0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图像技术</a:t>
            </a:r>
            <a:endParaRPr lang="zh-CN" altLang="en-US" sz="1400" dirty="0" smtClean="0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●</a:t>
            </a:r>
            <a:r>
              <a:rPr lang="zh-CN" altLang="en-US" sz="1400" dirty="0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视频技术</a:t>
            </a:r>
            <a:endParaRPr lang="zh-CN" altLang="en-US" sz="1400" dirty="0" smtClean="0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●</a:t>
            </a:r>
            <a:r>
              <a:rPr lang="zh-CN" altLang="en-US" sz="1400" dirty="0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语言处理</a:t>
            </a:r>
            <a:endParaRPr lang="zh-CN" altLang="en-US" sz="1400" dirty="0" smtClean="0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268845" y="3743325"/>
            <a:ext cx="1388745" cy="3067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 sz="1400" dirty="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●</a:t>
            </a:r>
            <a:r>
              <a:rPr lang="zh-CN" altLang="en-US" sz="1400" dirty="0" smtClean="0">
                <a:solidFill>
                  <a:schemeClr val="tx2"/>
                </a:solidFill>
                <a:ea typeface="宋体" panose="02010600030101010101" pitchFamily="2" charset="-122"/>
              </a:rPr>
              <a:t>标准存储</a:t>
            </a:r>
            <a:endParaRPr lang="zh-CN" altLang="en-US" sz="1400" dirty="0" smtClean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cxnSp>
        <p:nvCxnSpPr>
          <p:cNvPr id="14" name="直接连接符 13"/>
          <p:cNvCxnSpPr>
            <a:stCxn id="5" idx="3"/>
            <a:endCxn id="12" idx="1"/>
          </p:cNvCxnSpPr>
          <p:nvPr/>
        </p:nvCxnSpPr>
        <p:spPr>
          <a:xfrm>
            <a:off x="6252845" y="2945765"/>
            <a:ext cx="1023620" cy="25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245225" y="1468120"/>
            <a:ext cx="102425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7" idx="3"/>
            <a:endCxn id="13" idx="1"/>
          </p:cNvCxnSpPr>
          <p:nvPr/>
        </p:nvCxnSpPr>
        <p:spPr>
          <a:xfrm>
            <a:off x="6251575" y="3896995"/>
            <a:ext cx="102489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8" idx="3"/>
            <a:endCxn id="2" idx="1"/>
          </p:cNvCxnSpPr>
          <p:nvPr/>
        </p:nvCxnSpPr>
        <p:spPr>
          <a:xfrm flipV="1">
            <a:off x="3576955" y="1507490"/>
            <a:ext cx="1574800" cy="14376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8" idx="3"/>
          </p:cNvCxnSpPr>
          <p:nvPr/>
        </p:nvCxnSpPr>
        <p:spPr>
          <a:xfrm flipV="1">
            <a:off x="3576955" y="2103120"/>
            <a:ext cx="1575435" cy="8420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8" idx="3"/>
            <a:endCxn id="7" idx="1"/>
          </p:cNvCxnSpPr>
          <p:nvPr/>
        </p:nvCxnSpPr>
        <p:spPr>
          <a:xfrm>
            <a:off x="3576955" y="2945130"/>
            <a:ext cx="1574165" cy="9518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3560445" y="2945130"/>
            <a:ext cx="1583055" cy="4749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8" idx="3"/>
            <a:endCxn id="5" idx="1"/>
          </p:cNvCxnSpPr>
          <p:nvPr/>
        </p:nvCxnSpPr>
        <p:spPr>
          <a:xfrm>
            <a:off x="3576955" y="2945130"/>
            <a:ext cx="1575435" cy="6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8" idx="3"/>
            <a:endCxn id="4" idx="1"/>
          </p:cNvCxnSpPr>
          <p:nvPr/>
        </p:nvCxnSpPr>
        <p:spPr>
          <a:xfrm flipV="1">
            <a:off x="3576955" y="2471420"/>
            <a:ext cx="1574165" cy="4737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86740" y="1128395"/>
            <a:ext cx="1099820" cy="3067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400" dirty="0" smtClean="0">
                <a:solidFill>
                  <a:schemeClr val="tx2"/>
                </a:solidFill>
              </a:rPr>
              <a:t> </a:t>
            </a:r>
            <a:r>
              <a:rPr lang="zh-CN" altLang="en-US" sz="1400" dirty="0" smtClean="0">
                <a:solidFill>
                  <a:schemeClr val="tx2"/>
                </a:solidFill>
                <a:ea typeface="宋体" panose="02010600030101010101" pitchFamily="2" charset="-122"/>
              </a:rPr>
              <a:t>物联芯</a:t>
            </a:r>
            <a:endParaRPr lang="zh-CN" altLang="en-US" sz="1400" dirty="0" smtClean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6740" y="1666875"/>
            <a:ext cx="1099820" cy="3067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400" dirty="0" smtClean="0">
                <a:solidFill>
                  <a:schemeClr val="tx2"/>
                </a:solidFill>
              </a:rPr>
              <a:t> </a:t>
            </a:r>
            <a:r>
              <a:rPr lang="zh-CN" altLang="en-US" sz="1400" dirty="0" smtClean="0">
                <a:solidFill>
                  <a:schemeClr val="tx2"/>
                </a:solidFill>
                <a:ea typeface="宋体" panose="02010600030101010101" pitchFamily="2" charset="-122"/>
              </a:rPr>
              <a:t>物联模组</a:t>
            </a:r>
            <a:endParaRPr lang="zh-CN" altLang="en-US" sz="1400" dirty="0" smtClean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86740" y="2205990"/>
            <a:ext cx="1099820" cy="3067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400" dirty="0" smtClean="0">
                <a:solidFill>
                  <a:schemeClr val="tx2"/>
                </a:solidFill>
              </a:rPr>
              <a:t> </a:t>
            </a:r>
            <a:r>
              <a:rPr lang="zh-CN" altLang="en-US" sz="1400" dirty="0" smtClean="0">
                <a:solidFill>
                  <a:schemeClr val="tx2"/>
                </a:solidFill>
                <a:ea typeface="宋体" panose="02010600030101010101" pitchFamily="2" charset="-122"/>
              </a:rPr>
              <a:t>物联板</a:t>
            </a:r>
            <a:endParaRPr lang="zh-CN" altLang="en-US" sz="1400" dirty="0" smtClean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86740" y="2774950"/>
            <a:ext cx="1099820" cy="3067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400" dirty="0" smtClean="0">
                <a:solidFill>
                  <a:schemeClr val="tx2"/>
                </a:solidFill>
              </a:rPr>
              <a:t> </a:t>
            </a:r>
            <a:r>
              <a:rPr lang="zh-CN" altLang="en-US" sz="1400" dirty="0" smtClean="0">
                <a:solidFill>
                  <a:schemeClr val="tx2"/>
                </a:solidFill>
                <a:ea typeface="宋体" panose="02010600030101010101" pitchFamily="2" charset="-122"/>
              </a:rPr>
              <a:t>物联</a:t>
            </a:r>
            <a:r>
              <a:rPr lang="zh-CN" altLang="en-US" sz="1400" dirty="0" smtClean="0">
                <a:solidFill>
                  <a:schemeClr val="tx2"/>
                </a:solidFill>
                <a:ea typeface="宋体" panose="02010600030101010101" pitchFamily="2" charset="-122"/>
              </a:rPr>
              <a:t>交通</a:t>
            </a:r>
            <a:endParaRPr lang="zh-CN" altLang="en-US" sz="1400" dirty="0" smtClean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86740" y="3290570"/>
            <a:ext cx="1099820" cy="3067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400" dirty="0" smtClean="0">
                <a:solidFill>
                  <a:schemeClr val="tx2"/>
                </a:solidFill>
              </a:rPr>
              <a:t> </a:t>
            </a:r>
            <a:r>
              <a:rPr lang="zh-CN" altLang="en-US" sz="1400" dirty="0" smtClean="0">
                <a:solidFill>
                  <a:schemeClr val="tx2"/>
                </a:solidFill>
                <a:ea typeface="宋体" panose="02010600030101010101" pitchFamily="2" charset="-122"/>
              </a:rPr>
              <a:t>物联穿戴</a:t>
            </a:r>
            <a:endParaRPr lang="zh-CN" altLang="en-US" sz="1400" dirty="0" smtClean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86740" y="3849370"/>
            <a:ext cx="1099820" cy="3067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400" dirty="0" smtClean="0">
                <a:solidFill>
                  <a:schemeClr val="tx2"/>
                </a:solidFill>
              </a:rPr>
              <a:t> </a:t>
            </a:r>
            <a:r>
              <a:rPr lang="zh-CN" altLang="en-US" sz="1400" dirty="0" smtClean="0">
                <a:solidFill>
                  <a:schemeClr val="tx2"/>
                </a:solidFill>
                <a:ea typeface="宋体" panose="02010600030101010101" pitchFamily="2" charset="-122"/>
              </a:rPr>
              <a:t>物联工业</a:t>
            </a:r>
            <a:endParaRPr lang="zh-CN" altLang="en-US" sz="1400" dirty="0" smtClean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86740" y="4376420"/>
            <a:ext cx="1099820" cy="3067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1400" dirty="0" smtClean="0">
                <a:solidFill>
                  <a:schemeClr val="tx2"/>
                </a:solidFill>
              </a:rPr>
              <a:t> </a:t>
            </a:r>
            <a:r>
              <a:rPr lang="zh-CN" altLang="en-US" sz="1400" dirty="0" smtClean="0">
                <a:solidFill>
                  <a:schemeClr val="tx2"/>
                </a:solidFill>
                <a:ea typeface="宋体" panose="02010600030101010101" pitchFamily="2" charset="-122"/>
              </a:rPr>
              <a:t>物联交通</a:t>
            </a:r>
            <a:endParaRPr lang="zh-CN" altLang="en-US" sz="1400" dirty="0" smtClean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cxnSp>
        <p:nvCxnSpPr>
          <p:cNvPr id="29" name="直接连接符 28"/>
          <p:cNvCxnSpPr>
            <a:stCxn id="8" idx="1"/>
            <a:endCxn id="9" idx="3"/>
          </p:cNvCxnSpPr>
          <p:nvPr/>
        </p:nvCxnSpPr>
        <p:spPr>
          <a:xfrm flipH="1" flipV="1">
            <a:off x="1686560" y="1282065"/>
            <a:ext cx="782320" cy="16630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8" idx="1"/>
            <a:endCxn id="10" idx="3"/>
          </p:cNvCxnSpPr>
          <p:nvPr/>
        </p:nvCxnSpPr>
        <p:spPr>
          <a:xfrm flipH="1" flipV="1">
            <a:off x="1686560" y="1820545"/>
            <a:ext cx="782320" cy="11245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endCxn id="19" idx="3"/>
          </p:cNvCxnSpPr>
          <p:nvPr/>
        </p:nvCxnSpPr>
        <p:spPr>
          <a:xfrm flipH="1" flipV="1">
            <a:off x="1686560" y="2359660"/>
            <a:ext cx="782320" cy="5854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8" idx="1"/>
          </p:cNvCxnSpPr>
          <p:nvPr/>
        </p:nvCxnSpPr>
        <p:spPr>
          <a:xfrm flipH="1">
            <a:off x="1686560" y="2945130"/>
            <a:ext cx="7823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H="1">
            <a:off x="1686560" y="2945130"/>
            <a:ext cx="782320" cy="4794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endCxn id="26" idx="3"/>
          </p:cNvCxnSpPr>
          <p:nvPr/>
        </p:nvCxnSpPr>
        <p:spPr>
          <a:xfrm flipH="1">
            <a:off x="1686560" y="2945130"/>
            <a:ext cx="782320" cy="10579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1686560" y="2945130"/>
            <a:ext cx="782320" cy="15741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627380" y="659765"/>
            <a:ext cx="10591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基础套餐</a:t>
            </a:r>
            <a:endParaRPr lang="zh-CN" altLang="en-US" sz="1400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143500" y="753745"/>
            <a:ext cx="10591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增值套餐</a:t>
            </a:r>
            <a:endParaRPr lang="zh-CN" altLang="en-US" sz="1400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/>
        </p:nvSpPr>
        <p:spPr>
          <a:xfrm rot="5400000">
            <a:off x="2000250" y="-2000250"/>
            <a:ext cx="5143500" cy="9144000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0" y="0"/>
            <a:ext cx="9144000" cy="5143500"/>
          </a:xfrm>
          <a:prstGeom prst="triangle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4678" y="1500180"/>
            <a:ext cx="3371848" cy="857250"/>
          </a:xfrm>
        </p:spPr>
        <p:txBody>
          <a:bodyPr/>
          <a:lstStyle/>
          <a:p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</a:rPr>
              <a:t>服务优势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94640" y="248920"/>
            <a:ext cx="867664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首页数据运营服务</a:t>
            </a:r>
            <a:endParaRPr lang="zh-CN" altLang="en-US" sz="1600" b="1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卡</a:t>
            </a:r>
            <a:r>
              <a:rPr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连接数显示</a:t>
            </a:r>
            <a:r>
              <a:rPr 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流量使用量、本月增量、环比增加显示</a:t>
            </a:r>
            <a:endParaRPr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.当月短信使用量、当月语音使用量</a:t>
            </a:r>
            <a:endParaRPr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.APN1</a:t>
            </a:r>
            <a:r>
              <a:rPr 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&amp;2</a:t>
            </a:r>
            <a:r>
              <a:rPr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使用总量、本月增量、环比增加显示</a:t>
            </a:r>
            <a:endParaRPr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.生命周期显示，测试期</a:t>
            </a:r>
            <a:r>
              <a:rPr 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正式期</a:t>
            </a:r>
            <a:r>
              <a:rPr 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沉默期</a:t>
            </a:r>
            <a:r>
              <a:rPr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卡号显示</a:t>
            </a:r>
            <a:endParaRPr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.在线</a:t>
            </a:r>
            <a:r>
              <a:rPr 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离线数量</a:t>
            </a:r>
            <a:endParaRPr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</a:t>
            </a:r>
            <a:r>
              <a:rPr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.月变化走势图显示，连接数、流量使用量、APN1使用量、APN2使用量、API调用接口显示</a:t>
            </a:r>
            <a:endParaRPr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</a:t>
            </a:r>
            <a:r>
              <a:rPr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.应用消费TOP3显示</a:t>
            </a:r>
            <a:endParaRPr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6"/>
          <a:stretch>
            <a:fillRect/>
          </a:stretch>
        </p:blipFill>
        <p:spPr>
          <a:xfrm>
            <a:off x="883920" y="2604770"/>
            <a:ext cx="5274310" cy="2226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913765"/>
            <a:r>
              <a:rPr lang="en-US" dirty="0">
                <a:solidFill>
                  <a:prstClr val="white"/>
                </a:solidFill>
                <a:latin typeface="Arial" panose="020B0604020202020204"/>
              </a:rPr>
              <a:t>2017 Lenovo Internal. All rights reserved.</a:t>
            </a:r>
            <a:endParaRPr lang="en-US" dirty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81014" y="1783238"/>
            <a:ext cx="1528303" cy="90024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defTabSz="913765"/>
            <a:r>
              <a:rPr lang="zh-CN" altLang="en-US" sz="5400" b="1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目录</a:t>
            </a:r>
            <a:endParaRPr lang="zh-CN" altLang="en-US" sz="5400" b="1" dirty="0">
              <a:solidFill>
                <a:prstClr val="white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41905" y="2676017"/>
            <a:ext cx="2171066" cy="342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913765"/>
            <a:endParaRPr lang="zh-CN" altLang="en-US" sz="2400" dirty="0">
              <a:solidFill>
                <a:prstClr val="white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grpSp>
        <p:nvGrpSpPr>
          <p:cNvPr id="2" name="组合 21"/>
          <p:cNvGrpSpPr/>
          <p:nvPr/>
        </p:nvGrpSpPr>
        <p:grpSpPr>
          <a:xfrm>
            <a:off x="4422056" y="2042745"/>
            <a:ext cx="371475" cy="381945"/>
            <a:chOff x="6343650" y="1527175"/>
            <a:chExt cx="495300" cy="509260"/>
          </a:xfrm>
        </p:grpSpPr>
        <p:sp>
          <p:nvSpPr>
            <p:cNvPr id="18" name="椭圆 17"/>
            <p:cNvSpPr/>
            <p:nvPr/>
          </p:nvSpPr>
          <p:spPr>
            <a:xfrm>
              <a:off x="6343650" y="1527175"/>
              <a:ext cx="495300" cy="495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u="sng" dirty="0">
                <a:solidFill>
                  <a:prstClr val="white"/>
                </a:solidFill>
                <a:latin typeface="Arial" panose="020B0604020202020204"/>
                <a:ea typeface="黑体" panose="02010609060101010101" pitchFamily="49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6386989" y="1568450"/>
              <a:ext cx="412750" cy="41275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u="sng" dirty="0">
                <a:solidFill>
                  <a:prstClr val="white"/>
                </a:solidFill>
                <a:latin typeface="Arial" panose="020B0604020202020204"/>
                <a:ea typeface="黑体" panose="02010609060101010101" pitchFamily="49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413206" y="1543992"/>
              <a:ext cx="41720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3765"/>
              <a:r>
                <a:rPr lang="en-US" altLang="zh-CN" dirty="0">
                  <a:solidFill>
                    <a:prstClr val="white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2</a:t>
              </a:r>
              <a:endParaRPr lang="zh-CN" altLang="en-US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4928748" y="704088"/>
            <a:ext cx="3527248" cy="50013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defTabSz="913765"/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公司及</a:t>
            </a:r>
            <a:r>
              <a:rPr lang="en-US" altLang="zh-CN" sz="2800" b="1" dirty="0" err="1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ThinkIoT</a:t>
            </a:r>
            <a:r>
              <a:rPr lang="zh-CN" altLang="en-US" sz="2800" b="1" dirty="0" smtClean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介绍</a:t>
            </a:r>
            <a:endParaRPr lang="zh-CN" altLang="en-US" sz="2800" b="1" dirty="0">
              <a:solidFill>
                <a:srgbClr val="C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029787" y="1240107"/>
            <a:ext cx="2160000" cy="135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913765"/>
            <a:endParaRPr lang="zh-CN" altLang="en-US" sz="2400" dirty="0">
              <a:solidFill>
                <a:srgbClr val="C00000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956095" y="1253373"/>
            <a:ext cx="4289508" cy="346249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defTabSz="913765"/>
            <a:r>
              <a:rPr lang="en-US" altLang="zh-CN" dirty="0" smtClean="0">
                <a:solidFill>
                  <a:srgbClr val="C00000"/>
                </a:solidFill>
                <a:latin typeface="Arial" panose="020B0604020202020204"/>
                <a:ea typeface="黑体" panose="02010609060101010101" pitchFamily="49" charset="-122"/>
              </a:rPr>
              <a:t>COMPANY &amp; </a:t>
            </a:r>
            <a:r>
              <a:rPr lang="en-US" altLang="zh-CN" dirty="0" err="1" smtClean="0">
                <a:solidFill>
                  <a:srgbClr val="C00000"/>
                </a:solidFill>
                <a:latin typeface="Arial" panose="020B0604020202020204"/>
                <a:ea typeface="黑体" panose="02010609060101010101" pitchFamily="49" charset="-122"/>
              </a:rPr>
              <a:t>ThinkIoT</a:t>
            </a:r>
            <a:r>
              <a:rPr lang="en-US" altLang="zh-CN" dirty="0" smtClean="0">
                <a:solidFill>
                  <a:srgbClr val="C00000"/>
                </a:solidFill>
                <a:latin typeface="Arial" panose="020B0604020202020204"/>
                <a:ea typeface="黑体" panose="02010609060101010101" pitchFamily="49" charset="-122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/>
                <a:ea typeface="黑体" panose="02010609060101010101" pitchFamily="49" charset="-122"/>
              </a:rPr>
              <a:t>INTRODUCTION</a:t>
            </a:r>
            <a:endParaRPr lang="zh-CN" altLang="en-US" dirty="0">
              <a:solidFill>
                <a:srgbClr val="C00000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grpSp>
        <p:nvGrpSpPr>
          <p:cNvPr id="4" name="组合 29"/>
          <p:cNvGrpSpPr/>
          <p:nvPr/>
        </p:nvGrpSpPr>
        <p:grpSpPr>
          <a:xfrm>
            <a:off x="4423730" y="992628"/>
            <a:ext cx="371475" cy="381945"/>
            <a:chOff x="6343650" y="1527175"/>
            <a:chExt cx="495300" cy="509260"/>
          </a:xfrm>
          <a:solidFill>
            <a:schemeClr val="accent2"/>
          </a:solidFill>
        </p:grpSpPr>
        <p:sp>
          <p:nvSpPr>
            <p:cNvPr id="31" name="椭圆 30"/>
            <p:cNvSpPr/>
            <p:nvPr/>
          </p:nvSpPr>
          <p:spPr>
            <a:xfrm>
              <a:off x="6343650" y="1527175"/>
              <a:ext cx="495300" cy="495300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dirty="0">
                <a:solidFill>
                  <a:prstClr val="white"/>
                </a:solidFill>
                <a:latin typeface="Arial" panose="020B0604020202020204"/>
                <a:ea typeface="黑体" panose="02010609060101010101" pitchFamily="49" charset="-122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6386989" y="1568450"/>
              <a:ext cx="412750" cy="4127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dirty="0">
                <a:solidFill>
                  <a:prstClr val="white"/>
                </a:solidFill>
                <a:latin typeface="Arial" panose="020B0604020202020204"/>
                <a:ea typeface="黑体" panose="02010609060101010101" pitchFamily="49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6413206" y="1543992"/>
              <a:ext cx="41720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3765"/>
              <a:r>
                <a:rPr lang="en-US" altLang="zh-CN" dirty="0">
                  <a:solidFill>
                    <a:prstClr val="white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1</a:t>
              </a:r>
              <a:endParaRPr lang="zh-CN" altLang="en-US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4928749" y="1784714"/>
            <a:ext cx="3112070" cy="57708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defTabSz="913765"/>
            <a:r>
              <a:rPr lang="zh-CN" altLang="en-US" sz="3300" b="1" dirty="0" smtClean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产品及解决</a:t>
            </a:r>
            <a:r>
              <a:rPr lang="zh-CN" altLang="en-US" sz="3300" b="1" dirty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方案</a:t>
            </a:r>
            <a:endParaRPr lang="zh-CN" altLang="en-US" sz="3300" b="1" dirty="0">
              <a:solidFill>
                <a:prstClr val="white">
                  <a:lumMod val="65000"/>
                </a:prst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029787" y="2320733"/>
            <a:ext cx="3240000" cy="13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913765"/>
            <a:endParaRPr lang="zh-CN" altLang="en-US" sz="2400" dirty="0">
              <a:solidFill>
                <a:prstClr val="white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956095" y="2333999"/>
            <a:ext cx="3023905" cy="346249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defTabSz="913765"/>
            <a:r>
              <a:rPr lang="en-US" altLang="zh-CN" dirty="0" smtClean="0">
                <a:solidFill>
                  <a:prstClr val="white">
                    <a:lumMod val="65000"/>
                  </a:prstClr>
                </a:solidFill>
                <a:latin typeface="Arial" panose="020B0604020202020204"/>
                <a:ea typeface="黑体" panose="02010609060101010101" pitchFamily="49" charset="-122"/>
              </a:rPr>
              <a:t>PREDUCTS &amp; SOLUTIONS</a:t>
            </a:r>
            <a:endParaRPr lang="zh-CN" altLang="en-US" dirty="0">
              <a:solidFill>
                <a:prstClr val="white">
                  <a:lumMod val="65000"/>
                </a:prstClr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73562" y="2705462"/>
            <a:ext cx="2252059" cy="5309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defTabSz="913765"/>
            <a:r>
              <a:rPr lang="en-US" altLang="zh-CN" sz="3000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CONTENTS</a:t>
            </a:r>
            <a:endParaRPr lang="zh-CN" altLang="en-US" sz="3000" dirty="0">
              <a:solidFill>
                <a:prstClr val="white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928748" y="3854933"/>
            <a:ext cx="1836080" cy="57708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defTabSz="913765"/>
            <a:r>
              <a:rPr lang="zh-CN" altLang="en-US" sz="33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案例介绍</a:t>
            </a:r>
            <a:endParaRPr lang="zh-CN" altLang="en-US" sz="33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029787" y="4390952"/>
            <a:ext cx="2160000" cy="13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913765"/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956097" y="4404218"/>
            <a:ext cx="2754600" cy="346249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defTabSz="913765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CASES INTRODUCTION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grpSp>
        <p:nvGrpSpPr>
          <p:cNvPr id="7" name="组合 37"/>
          <p:cNvGrpSpPr/>
          <p:nvPr/>
        </p:nvGrpSpPr>
        <p:grpSpPr>
          <a:xfrm>
            <a:off x="4423730" y="3096146"/>
            <a:ext cx="371475" cy="381945"/>
            <a:chOff x="6343650" y="1527175"/>
            <a:chExt cx="495300" cy="509260"/>
          </a:xfrm>
        </p:grpSpPr>
        <p:sp>
          <p:nvSpPr>
            <p:cNvPr id="46" name="椭圆 45"/>
            <p:cNvSpPr/>
            <p:nvPr/>
          </p:nvSpPr>
          <p:spPr>
            <a:xfrm>
              <a:off x="6343650" y="1527175"/>
              <a:ext cx="495300" cy="495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dirty="0">
                <a:solidFill>
                  <a:prstClr val="white"/>
                </a:solidFill>
                <a:latin typeface="Arial" panose="020B0604020202020204"/>
                <a:ea typeface="黑体" panose="02010609060101010101" pitchFamily="49" charset="-122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6386989" y="1568450"/>
              <a:ext cx="412750" cy="41275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dirty="0">
                <a:solidFill>
                  <a:prstClr val="white"/>
                </a:solidFill>
                <a:latin typeface="Arial" panose="020B0604020202020204"/>
                <a:ea typeface="黑体" panose="02010609060101010101" pitchFamily="49" charset="-122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6413206" y="1543992"/>
              <a:ext cx="41720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3765"/>
              <a:r>
                <a:rPr lang="en-US" altLang="zh-CN" dirty="0">
                  <a:solidFill>
                    <a:prstClr val="white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3</a:t>
              </a:r>
              <a:endParaRPr lang="zh-CN" altLang="en-US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4928749" y="2804816"/>
            <a:ext cx="273344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/>
            <a:r>
              <a:rPr lang="zh-CN" altLang="en-US" sz="33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合作模式方案</a:t>
            </a:r>
            <a:endParaRPr lang="zh-CN" altLang="en-US" sz="33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5029787" y="3340835"/>
            <a:ext cx="3510000" cy="13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 sz="2400" dirty="0">
              <a:solidFill>
                <a:prstClr val="white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4956097" y="3354101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3765"/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Business Model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39" name="组合 37"/>
          <p:cNvGrpSpPr/>
          <p:nvPr/>
        </p:nvGrpSpPr>
        <p:grpSpPr>
          <a:xfrm>
            <a:off x="4426002" y="4231202"/>
            <a:ext cx="371475" cy="381945"/>
            <a:chOff x="6343650" y="1527175"/>
            <a:chExt cx="495300" cy="509260"/>
          </a:xfrm>
        </p:grpSpPr>
        <p:sp>
          <p:nvSpPr>
            <p:cNvPr id="52" name="椭圆 51"/>
            <p:cNvSpPr/>
            <p:nvPr/>
          </p:nvSpPr>
          <p:spPr>
            <a:xfrm>
              <a:off x="6343650" y="1527175"/>
              <a:ext cx="495300" cy="495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dirty="0">
                <a:solidFill>
                  <a:prstClr val="white"/>
                </a:solidFill>
                <a:latin typeface="Arial" panose="020B0604020202020204"/>
                <a:ea typeface="黑体" panose="02010609060101010101" pitchFamily="49" charset="-122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6386989" y="1568450"/>
              <a:ext cx="412750" cy="41275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dirty="0">
                <a:solidFill>
                  <a:prstClr val="white"/>
                </a:solidFill>
                <a:latin typeface="Arial" panose="020B0604020202020204"/>
                <a:ea typeface="黑体" panose="02010609060101010101" pitchFamily="49" charset="-122"/>
              </a:endParaRPr>
            </a:p>
          </p:txBody>
        </p:sp>
        <p:sp>
          <p:nvSpPr>
            <p:cNvPr id="54" name="文本框 47"/>
            <p:cNvSpPr txBox="1"/>
            <p:nvPr/>
          </p:nvSpPr>
          <p:spPr>
            <a:xfrm>
              <a:off x="6413206" y="1543992"/>
              <a:ext cx="41720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3765"/>
              <a:r>
                <a:rPr lang="en-US" altLang="zh-CN" dirty="0" smtClean="0">
                  <a:solidFill>
                    <a:prstClr val="white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4</a:t>
              </a:r>
              <a:endParaRPr lang="zh-CN" altLang="en-US" dirty="0">
                <a:solidFill>
                  <a:prstClr val="white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0245" y="255905"/>
            <a:ext cx="5274310" cy="1837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8445" y="2176463"/>
            <a:ext cx="5274310" cy="1283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28190" y="3576955"/>
            <a:ext cx="5274310" cy="1426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37142" y="254937"/>
            <a:ext cx="3000396" cy="122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号卡状态服务</a:t>
            </a:r>
            <a:endParaRPr lang="zh-CN" altLang="en-US" sz="1600" b="1" dirty="0">
              <a:solidFill>
                <a:schemeClr val="bg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卡号录入；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2.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卡号激活；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3.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服务变更；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0595" y="386080"/>
            <a:ext cx="5419725" cy="17970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015" y="3248660"/>
            <a:ext cx="7572375" cy="18624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" y="1565275"/>
            <a:ext cx="1447800" cy="32575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205" y="2308860"/>
            <a:ext cx="7449185" cy="87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64160" y="212090"/>
            <a:ext cx="6624336" cy="1414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查询服务能力</a:t>
            </a:r>
            <a:endParaRPr lang="zh-CN" altLang="en-US" sz="1400" b="1" dirty="0">
              <a:solidFill>
                <a:schemeClr val="bg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 b="1" dirty="0">
              <a:solidFill>
                <a:schemeClr val="bg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1.单卡流量查询：查询单卡卡号对应的流量使用情况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2.流量池查询： 查询卡号对应的流量池信息。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3.综合查询： 查询卡号的基本信息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4.订购查询： 查询卡的订购信息。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4" name="图片 2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935" y="2391410"/>
            <a:ext cx="5274310" cy="2663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图片 2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56025" y="927735"/>
            <a:ext cx="5274310" cy="2573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6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300" y="188278"/>
            <a:ext cx="5274310" cy="2531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图片 2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92500" y="3909378"/>
            <a:ext cx="5274310" cy="111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图片 2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40535" y="2720340"/>
            <a:ext cx="5274310" cy="1350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60900" y="895985"/>
            <a:ext cx="4415790" cy="28759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222885" y="227330"/>
            <a:ext cx="867664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管理能力</a:t>
            </a:r>
            <a:endParaRPr lang="zh-CN" altLang="en-US" sz="1600" b="1">
              <a:solidFill>
                <a:schemeClr val="bg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1.账号管理： 对登录账号进行管理操作。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2.角色管理：支持对不同的角色赋予不同的访问权限；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3.账号信息维护：支持对账号信息的维护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4.告警配置：支持配置告警规格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5.告警信息查询：查询告警信息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0" name="图片 3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3680" y="3535045"/>
            <a:ext cx="5274310" cy="1224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0990" y="184150"/>
            <a:ext cx="4089400" cy="284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图片 4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74390" y="2898775"/>
            <a:ext cx="5274310" cy="1837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5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3845" y="160655"/>
            <a:ext cx="527431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图片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72355" y="431800"/>
            <a:ext cx="4131945" cy="3192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图片 3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7645" y="2922588"/>
            <a:ext cx="5274310" cy="2058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/>
        </p:nvSpPr>
        <p:spPr>
          <a:xfrm rot="5400000">
            <a:off x="2000250" y="-2000250"/>
            <a:ext cx="5143500" cy="9144000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0" y="0"/>
            <a:ext cx="9144000" cy="5143500"/>
          </a:xfrm>
          <a:prstGeom prst="triangle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28926" y="1500180"/>
            <a:ext cx="3371848" cy="857250"/>
          </a:xfrm>
        </p:spPr>
        <p:txBody>
          <a:bodyPr/>
          <a:lstStyle/>
          <a:p>
            <a:pPr algn="ctr"/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</a:rPr>
              <a:t>平台案例</a:t>
            </a:r>
            <a:b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800" b="1" dirty="0" smtClean="0">
                <a:latin typeface="微软雅黑" panose="020B0503020204020204" charset="-122"/>
                <a:ea typeface="微软雅黑" panose="020B0503020204020204" charset="-122"/>
              </a:rPr>
              <a:t>（车联网行业）</a:t>
            </a:r>
            <a:endParaRPr lang="en-US" altLang="zh-CN" sz="1800" b="1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5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"/>
          <p:cNvSpPr txBox="1"/>
          <p:nvPr/>
        </p:nvSpPr>
        <p:spPr bwMode="gray">
          <a:xfrm>
            <a:off x="411587" y="205740"/>
            <a:ext cx="8307201" cy="390906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b="0" kern="1200" cap="none" spc="0" baseline="0" dirty="0">
                <a:solidFill>
                  <a:srgbClr val="E2231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zh-CN" altLang="en-US" sz="20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全生命周期管理</a:t>
            </a:r>
            <a:endParaRPr lang="zh-CN" altLang="en-US" sz="2000" dirty="0" smtClea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515076" y="1638931"/>
            <a:ext cx="7865239" cy="3023053"/>
            <a:chOff x="119269" y="2294176"/>
            <a:chExt cx="11873948" cy="4563824"/>
          </a:xfrm>
        </p:grpSpPr>
        <p:sp>
          <p:nvSpPr>
            <p:cNvPr id="45" name="文本框 44"/>
            <p:cNvSpPr txBox="1"/>
            <p:nvPr/>
          </p:nvSpPr>
          <p:spPr>
            <a:xfrm>
              <a:off x="119269" y="3962397"/>
              <a:ext cx="1166189" cy="3700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 sz="1000" b="1" dirty="0">
                  <a:solidFill>
                    <a:schemeClr val="bg1"/>
                  </a:solidFill>
                </a:rPr>
                <a:t>部件组装</a:t>
              </a:r>
              <a:endParaRPr lang="zh-CN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417981" y="3962397"/>
              <a:ext cx="1285460" cy="3700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 sz="1000" b="1" dirty="0">
                  <a:solidFill>
                    <a:schemeClr val="bg1"/>
                  </a:solidFill>
                </a:rPr>
                <a:t>整车组装</a:t>
              </a:r>
              <a:endParaRPr lang="zh-CN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2849213" y="3962397"/>
              <a:ext cx="1126434" cy="3700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 sz="1000" b="1" dirty="0">
                  <a:solidFill>
                    <a:schemeClr val="bg1"/>
                  </a:solidFill>
                </a:rPr>
                <a:t>出厂检测</a:t>
              </a:r>
              <a:endParaRPr lang="zh-CN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4108172" y="3962397"/>
              <a:ext cx="1126434" cy="3700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 sz="1000" b="1" dirty="0">
                  <a:solidFill>
                    <a:schemeClr val="bg1"/>
                  </a:solidFill>
                </a:rPr>
                <a:t>物流转运</a:t>
              </a:r>
              <a:endParaRPr lang="zh-CN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5367131" y="3954042"/>
              <a:ext cx="1166189" cy="3700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 sz="1000" b="1" dirty="0">
                  <a:solidFill>
                    <a:schemeClr val="bg1"/>
                  </a:solidFill>
                </a:rPr>
                <a:t>待销售</a:t>
              </a:r>
              <a:endParaRPr lang="zh-CN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6665843" y="3954042"/>
              <a:ext cx="1166189" cy="3700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 sz="1000" b="1" dirty="0">
                  <a:solidFill>
                    <a:schemeClr val="bg1"/>
                  </a:solidFill>
                </a:rPr>
                <a:t>售出</a:t>
              </a:r>
              <a:endParaRPr lang="zh-CN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8057319" y="3954042"/>
              <a:ext cx="1126434" cy="3700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 sz="1000" b="1" dirty="0">
                  <a:solidFill>
                    <a:schemeClr val="bg1"/>
                  </a:solidFill>
                </a:rPr>
                <a:t>返厂维修</a:t>
              </a:r>
              <a:endParaRPr lang="zh-CN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316277" y="3954042"/>
              <a:ext cx="1391477" cy="3700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 sz="1000" b="1" dirty="0">
                  <a:solidFill>
                    <a:schemeClr val="bg1"/>
                  </a:solidFill>
                </a:rPr>
                <a:t>二手车交易</a:t>
              </a:r>
              <a:endParaRPr lang="zh-CN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0866783" y="3949145"/>
              <a:ext cx="1126434" cy="3700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 sz="1000" b="1" dirty="0">
                  <a:solidFill>
                    <a:schemeClr val="bg1"/>
                  </a:solidFill>
                </a:rPr>
                <a:t>报废</a:t>
              </a:r>
              <a:endParaRPr lang="zh-CN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119269" y="5168345"/>
              <a:ext cx="5115337" cy="370036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 sz="1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服务准备期</a:t>
              </a:r>
              <a:endParaRPr lang="zh-CN" altLang="en-US" sz="1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5" name="箭头: 下 13"/>
            <p:cNvSpPr/>
            <p:nvPr/>
          </p:nvSpPr>
          <p:spPr>
            <a:xfrm>
              <a:off x="5671931" y="4545493"/>
              <a:ext cx="357809" cy="369332"/>
            </a:xfrm>
            <a:prstGeom prst="downArrow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/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5274367" y="4983679"/>
              <a:ext cx="1298712" cy="3700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algn="ctr"/>
              <a:r>
                <a:rPr lang="en-US" altLang="zh-CN" sz="1000" b="1" dirty="0">
                  <a:solidFill>
                    <a:schemeClr val="bg1"/>
                  </a:solidFill>
                </a:rPr>
                <a:t>APN1</a:t>
              </a:r>
              <a:r>
                <a:rPr lang="zh-CN" altLang="en-US" sz="1000" b="1" dirty="0">
                  <a:solidFill>
                    <a:schemeClr val="bg1"/>
                  </a:solidFill>
                </a:rPr>
                <a:t>激活</a:t>
              </a:r>
              <a:endParaRPr lang="zh-CN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5274367" y="5537677"/>
              <a:ext cx="1298712" cy="370036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p>
              <a:pPr algn="ctr"/>
              <a:r>
                <a:rPr lang="en-US" altLang="zh-CN" sz="1000" b="1" dirty="0">
                  <a:solidFill>
                    <a:schemeClr val="bg1"/>
                  </a:solidFill>
                </a:rPr>
                <a:t>APN2</a:t>
              </a:r>
              <a:r>
                <a:rPr lang="zh-CN" altLang="en-US" sz="1000" b="1" dirty="0">
                  <a:solidFill>
                    <a:schemeClr val="bg1"/>
                  </a:solidFill>
                </a:rPr>
                <a:t>沉默</a:t>
              </a:r>
              <a:endParaRPr lang="zh-CN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58" name="箭头: 下 50"/>
            <p:cNvSpPr/>
            <p:nvPr/>
          </p:nvSpPr>
          <p:spPr>
            <a:xfrm>
              <a:off x="7103168" y="4532241"/>
              <a:ext cx="357809" cy="369332"/>
            </a:xfrm>
            <a:prstGeom prst="downArrow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/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6705604" y="4970427"/>
              <a:ext cx="1298712" cy="3700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algn="ctr"/>
              <a:r>
                <a:rPr lang="en-US" altLang="zh-CN" sz="1000" b="1" dirty="0">
                  <a:solidFill>
                    <a:schemeClr val="bg1"/>
                  </a:solidFill>
                </a:rPr>
                <a:t>APN1</a:t>
              </a:r>
              <a:r>
                <a:rPr lang="zh-CN" altLang="en-US" sz="1000" b="1" dirty="0">
                  <a:solidFill>
                    <a:schemeClr val="bg1"/>
                  </a:solidFill>
                </a:rPr>
                <a:t>激活</a:t>
              </a:r>
              <a:endParaRPr lang="zh-CN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6705604" y="5524425"/>
              <a:ext cx="1298712" cy="3700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algn="ctr"/>
              <a:r>
                <a:rPr lang="en-US" altLang="zh-CN" sz="1000" b="1" dirty="0">
                  <a:solidFill>
                    <a:schemeClr val="bg1"/>
                  </a:solidFill>
                </a:rPr>
                <a:t>APN2</a:t>
              </a:r>
              <a:r>
                <a:rPr lang="zh-CN" altLang="en-US" sz="1000" b="1" dirty="0">
                  <a:solidFill>
                    <a:schemeClr val="bg1"/>
                  </a:solidFill>
                </a:rPr>
                <a:t>激活</a:t>
              </a:r>
              <a:endParaRPr lang="zh-CN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61" name="箭头: 下 53"/>
            <p:cNvSpPr/>
            <p:nvPr/>
          </p:nvSpPr>
          <p:spPr>
            <a:xfrm>
              <a:off x="8521153" y="4545493"/>
              <a:ext cx="357809" cy="369332"/>
            </a:xfrm>
            <a:prstGeom prst="downArrow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/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8136841" y="4983679"/>
              <a:ext cx="1298712" cy="37003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p>
              <a:pPr algn="ctr"/>
              <a:r>
                <a:rPr lang="en-US" altLang="zh-CN" sz="1000" b="1" dirty="0">
                  <a:solidFill>
                    <a:schemeClr val="bg1"/>
                  </a:solidFill>
                </a:rPr>
                <a:t>APN1</a:t>
              </a:r>
              <a:r>
                <a:rPr lang="zh-CN" altLang="en-US" sz="1000" b="1" dirty="0">
                  <a:solidFill>
                    <a:schemeClr val="bg1"/>
                  </a:solidFill>
                </a:rPr>
                <a:t>激活</a:t>
              </a:r>
              <a:endParaRPr lang="zh-CN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8136841" y="5537677"/>
              <a:ext cx="1298712" cy="3700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p>
              <a:pPr algn="ctr"/>
              <a:r>
                <a:rPr lang="en-US" altLang="zh-CN" sz="1000" b="1" dirty="0">
                  <a:solidFill>
                    <a:schemeClr val="bg1"/>
                  </a:solidFill>
                </a:rPr>
                <a:t>APN2</a:t>
              </a:r>
              <a:r>
                <a:rPr lang="zh-CN" altLang="en-US" sz="1000" b="1" dirty="0">
                  <a:solidFill>
                    <a:schemeClr val="bg1"/>
                  </a:solidFill>
                </a:rPr>
                <a:t>停用</a:t>
              </a:r>
              <a:endParaRPr lang="zh-CN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4108172" y="6313219"/>
              <a:ext cx="1126434" cy="37003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 sz="1000" b="1" dirty="0">
                  <a:solidFill>
                    <a:schemeClr val="bg1"/>
                  </a:solidFill>
                </a:rPr>
                <a:t>库存</a:t>
              </a:r>
              <a:endParaRPr lang="zh-CN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5367131" y="6304864"/>
              <a:ext cx="1166189" cy="37003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 sz="1000" b="1" dirty="0">
                  <a:solidFill>
                    <a:schemeClr val="bg1"/>
                  </a:solidFill>
                </a:rPr>
                <a:t>待激活</a:t>
              </a:r>
              <a:endParaRPr lang="zh-CN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6665843" y="6304864"/>
              <a:ext cx="1166189" cy="37003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 sz="1000" b="1" dirty="0">
                  <a:solidFill>
                    <a:schemeClr val="bg1"/>
                  </a:solidFill>
                </a:rPr>
                <a:t>激活</a:t>
              </a:r>
              <a:endParaRPr lang="zh-CN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8057319" y="6304864"/>
              <a:ext cx="1126434" cy="37003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 sz="1000" b="1" dirty="0">
                  <a:solidFill>
                    <a:schemeClr val="bg1"/>
                  </a:solidFill>
                </a:rPr>
                <a:t>停用</a:t>
              </a:r>
              <a:endParaRPr lang="zh-CN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9316277" y="6304864"/>
              <a:ext cx="1391477" cy="37003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 sz="1000" b="1" dirty="0">
                  <a:solidFill>
                    <a:schemeClr val="bg1"/>
                  </a:solidFill>
                </a:rPr>
                <a:t>实名变更</a:t>
              </a:r>
              <a:endParaRPr lang="zh-CN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10866783" y="6299967"/>
              <a:ext cx="1126434" cy="37003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 sz="1000" b="1" dirty="0">
                  <a:solidFill>
                    <a:schemeClr val="bg1"/>
                  </a:solidFill>
                </a:rPr>
                <a:t>销户</a:t>
              </a:r>
              <a:endParaRPr lang="zh-CN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119269" y="6299967"/>
              <a:ext cx="3856377" cy="37003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 sz="1000" b="1" dirty="0">
                  <a:solidFill>
                    <a:schemeClr val="bg1"/>
                  </a:solidFill>
                </a:rPr>
                <a:t>测试期</a:t>
              </a:r>
              <a:endParaRPr lang="zh-CN" altLang="en-US" sz="1000" b="1" dirty="0">
                <a:solidFill>
                  <a:schemeClr val="bg1"/>
                </a:solidFill>
              </a:endParaRPr>
            </a:p>
          </p:txBody>
        </p:sp>
        <p:cxnSp>
          <p:nvCxnSpPr>
            <p:cNvPr id="72" name="直接连接符 71"/>
            <p:cNvCxnSpPr/>
            <p:nvPr/>
          </p:nvCxnSpPr>
          <p:spPr>
            <a:xfrm>
              <a:off x="5261110" y="2732451"/>
              <a:ext cx="0" cy="4125549"/>
            </a:xfrm>
            <a:prstGeom prst="line">
              <a:avLst/>
            </a:prstGeom>
            <a:ln w="28575">
              <a:prstDash val="lg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>
              <a:off x="7951299" y="2721110"/>
              <a:ext cx="30384" cy="4136890"/>
            </a:xfrm>
            <a:prstGeom prst="line">
              <a:avLst/>
            </a:prstGeom>
            <a:ln w="28575">
              <a:prstDash val="lg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10785616" y="2732451"/>
              <a:ext cx="54664" cy="4125549"/>
            </a:xfrm>
            <a:prstGeom prst="line">
              <a:avLst/>
            </a:prstGeom>
            <a:ln w="28575">
              <a:prstDash val="lg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5" name="文本框 74"/>
            <p:cNvSpPr txBox="1"/>
            <p:nvPr/>
          </p:nvSpPr>
          <p:spPr>
            <a:xfrm>
              <a:off x="145769" y="2294176"/>
              <a:ext cx="11847448" cy="37003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p>
              <a:pPr algn="ctr"/>
              <a:r>
                <a:rPr lang="en-US" altLang="zh-CN" sz="1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MNO</a:t>
              </a:r>
              <a:r>
                <a:rPr lang="zh-CN" altLang="en-US" sz="1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管理平台</a:t>
              </a:r>
              <a:endParaRPr lang="zh-CN" altLang="en-US" sz="1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6" name="箭头: 上 32"/>
            <p:cNvSpPr/>
            <p:nvPr/>
          </p:nvSpPr>
          <p:spPr>
            <a:xfrm>
              <a:off x="2633278" y="2742425"/>
              <a:ext cx="272852" cy="1194246"/>
            </a:xfrm>
            <a:prstGeom prst="upArrow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201221" y="2755288"/>
              <a:ext cx="461107" cy="119424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r>
                <a:rPr lang="zh-CN" altLang="en-US" sz="8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状态变更接口</a:t>
              </a:r>
              <a:endParaRPr lang="zh-CN" altLang="en-US" sz="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箭头: 上 73"/>
            <p:cNvSpPr/>
            <p:nvPr/>
          </p:nvSpPr>
          <p:spPr>
            <a:xfrm>
              <a:off x="6025833" y="2723118"/>
              <a:ext cx="272852" cy="1194246"/>
            </a:xfrm>
            <a:prstGeom prst="upArrow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593775" y="2735981"/>
              <a:ext cx="461107" cy="119424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r>
                <a:rPr lang="zh-CN" altLang="en-US" sz="8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实名认证接口</a:t>
              </a:r>
              <a:endParaRPr lang="zh-CN" altLang="en-US" sz="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箭头: 上 75"/>
            <p:cNvSpPr/>
            <p:nvPr/>
          </p:nvSpPr>
          <p:spPr>
            <a:xfrm rot="10800000">
              <a:off x="7015841" y="2729173"/>
              <a:ext cx="272852" cy="1194246"/>
            </a:xfrm>
            <a:prstGeom prst="upArrow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180809" y="2768151"/>
              <a:ext cx="461107" cy="119424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r>
                <a:rPr lang="zh-CN" altLang="en-US" sz="8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资费下发接口</a:t>
              </a:r>
              <a:endParaRPr lang="zh-CN" altLang="en-US" sz="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箭头: 上 82"/>
            <p:cNvSpPr/>
            <p:nvPr/>
          </p:nvSpPr>
          <p:spPr>
            <a:xfrm>
              <a:off x="8660288" y="2723118"/>
              <a:ext cx="272852" cy="1194246"/>
            </a:xfrm>
            <a:prstGeom prst="upArrow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236319" y="2754896"/>
              <a:ext cx="461107" cy="119424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r>
                <a:rPr lang="zh-CN" altLang="en-US" sz="8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状态变更接口</a:t>
              </a:r>
              <a:endParaRPr lang="zh-CN" altLang="en-US" sz="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箭头: 上 84"/>
            <p:cNvSpPr/>
            <p:nvPr/>
          </p:nvSpPr>
          <p:spPr>
            <a:xfrm rot="10800000">
              <a:off x="9725137" y="2722591"/>
              <a:ext cx="272852" cy="1194246"/>
            </a:xfrm>
            <a:prstGeom prst="upArrow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890104" y="2761569"/>
              <a:ext cx="461107" cy="119424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r>
                <a:rPr lang="zh-CN" altLang="en-US" sz="8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实名变更接口</a:t>
              </a:r>
              <a:endParaRPr lang="zh-CN" altLang="en-US" sz="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箭头: 上 88"/>
            <p:cNvSpPr/>
            <p:nvPr/>
          </p:nvSpPr>
          <p:spPr>
            <a:xfrm>
              <a:off x="11383617" y="2693314"/>
              <a:ext cx="272852" cy="1194246"/>
            </a:xfrm>
            <a:prstGeom prst="upArrow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0959648" y="2725092"/>
              <a:ext cx="461107" cy="119424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r>
                <a:rPr lang="zh-CN" altLang="en-US" sz="8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服务终止接口</a:t>
              </a:r>
              <a:endParaRPr lang="zh-CN" altLang="en-US" sz="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733425" y="701040"/>
            <a:ext cx="790003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       车企可为车主赠送一定流量，确保车主每月都有新增流量可使用，车主消耗完流量后可选择个人购买流量包，联想提供购买渠道，可植入车机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HMI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与车主版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；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"/>
          <p:cNvSpPr txBox="1"/>
          <p:nvPr/>
        </p:nvSpPr>
        <p:spPr bwMode="gray">
          <a:xfrm>
            <a:off x="411587" y="205740"/>
            <a:ext cx="8307201" cy="390906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b="0" kern="1200" cap="none" spc="0" baseline="0" dirty="0">
                <a:solidFill>
                  <a:srgbClr val="E2231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zh-CN" altLang="en-US" sz="200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人</a:t>
            </a:r>
            <a:r>
              <a:rPr altLang="zh-CN" sz="200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200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车</a:t>
            </a:r>
            <a:r>
              <a:rPr altLang="zh-CN" sz="200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200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通讯的融合</a:t>
            </a:r>
            <a:endParaRPr lang="zh-CN" altLang="en-US" sz="2000" dirty="0" smtClea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6120" y="856615"/>
            <a:ext cx="7847330" cy="3894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2" b="14648"/>
          <a:stretch>
            <a:fillRect/>
          </a:stretch>
        </p:blipFill>
        <p:spPr>
          <a:xfrm>
            <a:off x="0" y="1"/>
            <a:ext cx="9235849" cy="514349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-4525"/>
            <a:ext cx="9235849" cy="5148025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>
              <a:defRPr/>
            </a:pPr>
            <a:endParaRPr lang="zh-CN" altLang="en-US" dirty="0">
              <a:solidFill>
                <a:prstClr val="white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12013" y="803184"/>
            <a:ext cx="8301875" cy="249299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indent="338455" defTabSz="685800">
              <a:lnSpc>
                <a:spcPct val="1250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  <a:latin typeface="Arial" panose="020B0604020202020204"/>
                <a:ea typeface="黑体" panose="02010609060101010101" pitchFamily="49" charset="-122"/>
              </a:rPr>
              <a:t>联想懂的通信创立于2015年，是联想集团下属企业（联想创投集团旗下控股子公司），致力于成为全球领先的智能物联网服务提供商。公司汇接全球网络运营商、硬件制造商、平台开发商、系统集成商及服务提供商，打造集IoT、Cloud、Big Data、AI、Global Service于一体的ICBAG赋能体系，助力企业客户实现轻资产和高效运营。 </a:t>
            </a:r>
            <a:r>
              <a:rPr lang="zh-CN" altLang="en-US" sz="1400" dirty="0" smtClean="0">
                <a:solidFill>
                  <a:prstClr val="white"/>
                </a:solidFill>
                <a:latin typeface="Arial" panose="020B0604020202020204"/>
                <a:ea typeface="黑体" panose="02010609060101010101" pitchFamily="49" charset="-122"/>
              </a:rPr>
              <a:t>公司董事长由杨元庆先生担任，联想副总裁王帅任公司</a:t>
            </a:r>
            <a:r>
              <a:rPr lang="en-US" altLang="zh-CN" sz="1400" dirty="0" smtClean="0">
                <a:solidFill>
                  <a:prstClr val="white"/>
                </a:solidFill>
                <a:latin typeface="Arial" panose="020B0604020202020204"/>
                <a:ea typeface="黑体" panose="02010609060101010101" pitchFamily="49" charset="-122"/>
              </a:rPr>
              <a:t>CEO</a:t>
            </a:r>
            <a:r>
              <a:rPr lang="zh-CN" altLang="en-US" sz="1400" dirty="0" smtClean="0">
                <a:solidFill>
                  <a:prstClr val="white"/>
                </a:solidFill>
                <a:latin typeface="Arial" panose="020B0604020202020204"/>
                <a:ea typeface="黑体" panose="02010609060101010101" pitchFamily="49" charset="-122"/>
              </a:rPr>
              <a:t>。</a:t>
            </a:r>
            <a:endParaRPr lang="en-US" altLang="zh-CN" sz="1400" dirty="0">
              <a:solidFill>
                <a:prstClr val="white"/>
              </a:solidFill>
              <a:latin typeface="Arial" panose="020B0604020202020204"/>
              <a:ea typeface="黑体" panose="02010609060101010101" pitchFamily="49" charset="-122"/>
            </a:endParaRPr>
          </a:p>
          <a:p>
            <a:pPr defTabSz="685800">
              <a:lnSpc>
                <a:spcPct val="125000"/>
              </a:lnSpc>
              <a:defRPr/>
            </a:pPr>
            <a:endParaRPr lang="en-US" altLang="zh-CN" sz="1400" dirty="0">
              <a:solidFill>
                <a:prstClr val="white"/>
              </a:solidFill>
              <a:latin typeface="Arial" panose="020B0604020202020204"/>
              <a:ea typeface="黑体" panose="02010609060101010101" pitchFamily="49" charset="-122"/>
            </a:endParaRPr>
          </a:p>
          <a:p>
            <a:pPr indent="338455" defTabSz="685800">
              <a:lnSpc>
                <a:spcPct val="1250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  <a:latin typeface="Arial" panose="020B0604020202020204"/>
                <a:ea typeface="黑体" panose="02010609060101010101" pitchFamily="49" charset="-122"/>
              </a:rPr>
              <a:t>公司拥有丰富的连接资源、云平台资源和增值服务资源，以混合云平台服务为基础，能够提供“云管端软硬一体”的端到端解决方案。目前，公司业务已涵盖智能政务、智能金融、共享经济、新零售、智能车联、消费电子、智能物流等领域。未来，公司还将发力智能城市、工农业物联网和运营商物联，向行业深度发展，提供涵盖人工智能、混合云、大数据等在内的一体化行业解决方案。</a:t>
            </a:r>
            <a:endParaRPr lang="zh-CN" altLang="en-US" sz="1400" dirty="0">
              <a:solidFill>
                <a:prstClr val="white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3395" y="3309593"/>
            <a:ext cx="4246996" cy="141577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defTabSz="685800">
              <a:lnSpc>
                <a:spcPct val="125000"/>
              </a:lnSpc>
              <a:defRPr/>
            </a:pPr>
            <a:r>
              <a:rPr lang="zh-CN" altLang="en-US" sz="1400" b="1" dirty="0">
                <a:solidFill>
                  <a:srgbClr val="E22219"/>
                </a:solidFill>
                <a:latin typeface="Arial" panose="020B0604020202020204"/>
                <a:ea typeface="黑体" panose="02010609060101010101" pitchFamily="49" charset="-122"/>
              </a:rPr>
              <a:t>愿景 </a:t>
            </a:r>
            <a:r>
              <a:rPr lang="en-US" altLang="zh-CN" sz="1400" b="1" dirty="0">
                <a:solidFill>
                  <a:srgbClr val="E22219"/>
                </a:solidFill>
                <a:latin typeface="Arial" panose="020B0604020202020204"/>
                <a:ea typeface="黑体" panose="02010609060101010101" pitchFamily="49" charset="-122"/>
              </a:rPr>
              <a:t>VISION</a:t>
            </a:r>
            <a:endParaRPr lang="en-US" altLang="zh-CN" sz="1400" b="1" dirty="0">
              <a:solidFill>
                <a:srgbClr val="E22219"/>
              </a:solidFill>
              <a:latin typeface="Arial" panose="020B0604020202020204"/>
              <a:ea typeface="黑体" panose="02010609060101010101" pitchFamily="49" charset="-122"/>
            </a:endParaRPr>
          </a:p>
          <a:p>
            <a:pPr marL="214630" indent="-214630" defTabSz="685800">
              <a:lnSpc>
                <a:spcPct val="125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prstClr val="white"/>
                </a:solidFill>
                <a:latin typeface="Arial" panose="020B0604020202020204"/>
                <a:ea typeface="黑体" panose="02010609060101010101" pitchFamily="49" charset="-122"/>
              </a:rPr>
              <a:t> 全球领先的智能物联网服务提供商</a:t>
            </a:r>
            <a:endParaRPr lang="zh-CN" altLang="en-US" sz="1400" dirty="0">
              <a:solidFill>
                <a:prstClr val="white"/>
              </a:solidFill>
              <a:latin typeface="Arial" panose="020B0604020202020204"/>
              <a:ea typeface="黑体" panose="02010609060101010101" pitchFamily="49" charset="-122"/>
            </a:endParaRPr>
          </a:p>
          <a:p>
            <a:pPr defTabSz="685800">
              <a:lnSpc>
                <a:spcPct val="125000"/>
              </a:lnSpc>
              <a:defRPr/>
            </a:pPr>
            <a:r>
              <a:rPr lang="zh-CN" altLang="en-US" sz="1400" b="1" dirty="0">
                <a:solidFill>
                  <a:srgbClr val="E22219"/>
                </a:solidFill>
                <a:latin typeface="Arial" panose="020B0604020202020204"/>
                <a:ea typeface="黑体" panose="02010609060101010101" pitchFamily="49" charset="-122"/>
              </a:rPr>
              <a:t>使命 </a:t>
            </a:r>
            <a:r>
              <a:rPr lang="en-US" altLang="zh-CN" sz="1400" b="1" dirty="0">
                <a:solidFill>
                  <a:srgbClr val="E22219"/>
                </a:solidFill>
                <a:latin typeface="Arial" panose="020B0604020202020204"/>
                <a:ea typeface="黑体" panose="02010609060101010101" pitchFamily="49" charset="-122"/>
              </a:rPr>
              <a:t>MISSION</a:t>
            </a:r>
            <a:endParaRPr lang="en-US" altLang="zh-CN" sz="1400" b="1" dirty="0">
              <a:solidFill>
                <a:srgbClr val="E22219"/>
              </a:solidFill>
              <a:latin typeface="Arial" panose="020B0604020202020204"/>
              <a:ea typeface="黑体" panose="02010609060101010101" pitchFamily="49" charset="-122"/>
            </a:endParaRPr>
          </a:p>
          <a:p>
            <a:pPr marL="214630" indent="-214630" defTabSz="685800">
              <a:lnSpc>
                <a:spcPct val="125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prstClr val="white"/>
                </a:solidFill>
                <a:latin typeface="Arial" panose="020B0604020202020204"/>
                <a:ea typeface="黑体" panose="02010609060101010101" pitchFamily="49" charset="-122"/>
              </a:rPr>
              <a:t> 汇聚全球连接及服务资源，为万物智能互联赋能</a:t>
            </a:r>
            <a:endParaRPr lang="zh-CN" altLang="en-US" sz="1400" dirty="0">
              <a:solidFill>
                <a:prstClr val="white"/>
              </a:solidFill>
              <a:latin typeface="Arial" panose="020B0604020202020204"/>
              <a:ea typeface="黑体" panose="02010609060101010101" pitchFamily="49" charset="-122"/>
            </a:endParaRPr>
          </a:p>
          <a:p>
            <a:pPr marL="214630" indent="-214630" defTabSz="685800">
              <a:lnSpc>
                <a:spcPct val="125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prstClr val="white"/>
                </a:solidFill>
                <a:latin typeface="Arial" panose="020B0604020202020204"/>
                <a:ea typeface="黑体" panose="02010609060101010101" pitchFamily="49" charset="-122"/>
              </a:rPr>
              <a:t> 把复杂留给自己，把简单交给用户</a:t>
            </a:r>
            <a:endParaRPr lang="en-US" altLang="zh-CN" sz="1400" dirty="0">
              <a:solidFill>
                <a:prstClr val="white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18" name="任意多边形: 形状 17"/>
          <p:cNvSpPr/>
          <p:nvPr/>
        </p:nvSpPr>
        <p:spPr>
          <a:xfrm>
            <a:off x="5839401" y="3737610"/>
            <a:ext cx="838953" cy="414338"/>
          </a:xfrm>
          <a:custGeom>
            <a:avLst/>
            <a:gdLst>
              <a:gd name="connsiteX0" fmla="*/ 559302 w 1118604"/>
              <a:gd name="connsiteY0" fmla="*/ 0 h 552450"/>
              <a:gd name="connsiteX1" fmla="*/ 1107994 w 1118604"/>
              <a:gd name="connsiteY1" fmla="*/ 447197 h 552450"/>
              <a:gd name="connsiteX2" fmla="*/ 1118604 w 1118604"/>
              <a:gd name="connsiteY2" fmla="*/ 552450 h 552450"/>
              <a:gd name="connsiteX3" fmla="*/ 934330 w 1118604"/>
              <a:gd name="connsiteY3" fmla="*/ 552450 h 552450"/>
              <a:gd name="connsiteX4" fmla="*/ 927463 w 1118604"/>
              <a:gd name="connsiteY4" fmla="*/ 484334 h 552450"/>
              <a:gd name="connsiteX5" fmla="*/ 559302 w 1118604"/>
              <a:gd name="connsiteY5" fmla="*/ 184274 h 552450"/>
              <a:gd name="connsiteX6" fmla="*/ 191141 w 1118604"/>
              <a:gd name="connsiteY6" fmla="*/ 484334 h 552450"/>
              <a:gd name="connsiteX7" fmla="*/ 184274 w 1118604"/>
              <a:gd name="connsiteY7" fmla="*/ 552450 h 552450"/>
              <a:gd name="connsiteX8" fmla="*/ 0 w 1118604"/>
              <a:gd name="connsiteY8" fmla="*/ 552450 h 552450"/>
              <a:gd name="connsiteX9" fmla="*/ 10611 w 1118604"/>
              <a:gd name="connsiteY9" fmla="*/ 447197 h 552450"/>
              <a:gd name="connsiteX10" fmla="*/ 559302 w 1118604"/>
              <a:gd name="connsiteY10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8604" h="552450">
                <a:moveTo>
                  <a:pt x="559302" y="0"/>
                </a:moveTo>
                <a:cubicBezTo>
                  <a:pt x="829956" y="0"/>
                  <a:pt x="1055769" y="191982"/>
                  <a:pt x="1107994" y="447197"/>
                </a:cubicBezTo>
                <a:lnTo>
                  <a:pt x="1118604" y="552450"/>
                </a:lnTo>
                <a:lnTo>
                  <a:pt x="934330" y="552450"/>
                </a:lnTo>
                <a:lnTo>
                  <a:pt x="927463" y="484334"/>
                </a:lnTo>
                <a:cubicBezTo>
                  <a:pt x="892422" y="313091"/>
                  <a:pt x="740905" y="184274"/>
                  <a:pt x="559302" y="184274"/>
                </a:cubicBezTo>
                <a:cubicBezTo>
                  <a:pt x="377700" y="184274"/>
                  <a:pt x="226183" y="313091"/>
                  <a:pt x="191141" y="484334"/>
                </a:cubicBezTo>
                <a:lnTo>
                  <a:pt x="184274" y="552450"/>
                </a:lnTo>
                <a:lnTo>
                  <a:pt x="0" y="552450"/>
                </a:lnTo>
                <a:lnTo>
                  <a:pt x="10611" y="447197"/>
                </a:lnTo>
                <a:cubicBezTo>
                  <a:pt x="62835" y="191982"/>
                  <a:pt x="288649" y="0"/>
                  <a:pt x="559302" y="0"/>
                </a:cubicBezTo>
                <a:close/>
              </a:path>
            </a:pathLst>
          </a:custGeom>
          <a:solidFill>
            <a:srgbClr val="D9D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noAutofit/>
          </a:bodyPr>
          <a:lstStyle/>
          <a:p>
            <a:pPr defTabSz="685800">
              <a:defRPr/>
            </a:pPr>
            <a:endParaRPr lang="zh-CN" altLang="en-US" sz="1400" dirty="0">
              <a:solidFill>
                <a:srgbClr val="000000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>
            <a:off x="7258626" y="3737610"/>
            <a:ext cx="838953" cy="414338"/>
          </a:xfrm>
          <a:custGeom>
            <a:avLst/>
            <a:gdLst>
              <a:gd name="connsiteX0" fmla="*/ 559302 w 1118604"/>
              <a:gd name="connsiteY0" fmla="*/ 0 h 552450"/>
              <a:gd name="connsiteX1" fmla="*/ 1107994 w 1118604"/>
              <a:gd name="connsiteY1" fmla="*/ 447197 h 552450"/>
              <a:gd name="connsiteX2" fmla="*/ 1118604 w 1118604"/>
              <a:gd name="connsiteY2" fmla="*/ 552450 h 552450"/>
              <a:gd name="connsiteX3" fmla="*/ 934330 w 1118604"/>
              <a:gd name="connsiteY3" fmla="*/ 552450 h 552450"/>
              <a:gd name="connsiteX4" fmla="*/ 927463 w 1118604"/>
              <a:gd name="connsiteY4" fmla="*/ 484334 h 552450"/>
              <a:gd name="connsiteX5" fmla="*/ 559302 w 1118604"/>
              <a:gd name="connsiteY5" fmla="*/ 184274 h 552450"/>
              <a:gd name="connsiteX6" fmla="*/ 191141 w 1118604"/>
              <a:gd name="connsiteY6" fmla="*/ 484334 h 552450"/>
              <a:gd name="connsiteX7" fmla="*/ 184274 w 1118604"/>
              <a:gd name="connsiteY7" fmla="*/ 552450 h 552450"/>
              <a:gd name="connsiteX8" fmla="*/ 0 w 1118604"/>
              <a:gd name="connsiteY8" fmla="*/ 552450 h 552450"/>
              <a:gd name="connsiteX9" fmla="*/ 10611 w 1118604"/>
              <a:gd name="connsiteY9" fmla="*/ 447197 h 552450"/>
              <a:gd name="connsiteX10" fmla="*/ 559302 w 1118604"/>
              <a:gd name="connsiteY10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8604" h="552450">
                <a:moveTo>
                  <a:pt x="559302" y="0"/>
                </a:moveTo>
                <a:cubicBezTo>
                  <a:pt x="829956" y="0"/>
                  <a:pt x="1055769" y="191982"/>
                  <a:pt x="1107994" y="447197"/>
                </a:cubicBezTo>
                <a:lnTo>
                  <a:pt x="1118604" y="552450"/>
                </a:lnTo>
                <a:lnTo>
                  <a:pt x="934330" y="552450"/>
                </a:lnTo>
                <a:lnTo>
                  <a:pt x="927463" y="484334"/>
                </a:lnTo>
                <a:cubicBezTo>
                  <a:pt x="892422" y="313091"/>
                  <a:pt x="740905" y="184274"/>
                  <a:pt x="559302" y="184274"/>
                </a:cubicBezTo>
                <a:cubicBezTo>
                  <a:pt x="377700" y="184274"/>
                  <a:pt x="226183" y="313091"/>
                  <a:pt x="191141" y="484334"/>
                </a:cubicBezTo>
                <a:lnTo>
                  <a:pt x="184274" y="552450"/>
                </a:lnTo>
                <a:lnTo>
                  <a:pt x="0" y="552450"/>
                </a:lnTo>
                <a:lnTo>
                  <a:pt x="10611" y="447197"/>
                </a:lnTo>
                <a:cubicBezTo>
                  <a:pt x="62835" y="191982"/>
                  <a:pt x="288649" y="0"/>
                  <a:pt x="559302" y="0"/>
                </a:cubicBezTo>
                <a:close/>
              </a:path>
            </a:pathLst>
          </a:custGeom>
          <a:solidFill>
            <a:srgbClr val="D9D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noAutofit/>
          </a:bodyPr>
          <a:lstStyle/>
          <a:p>
            <a:pPr defTabSz="685800">
              <a:defRPr/>
            </a:pPr>
            <a:endParaRPr lang="zh-CN" altLang="en-US" sz="1400" dirty="0">
              <a:solidFill>
                <a:srgbClr val="000000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22" name="任意多边形: 形状 21"/>
          <p:cNvSpPr/>
          <p:nvPr/>
        </p:nvSpPr>
        <p:spPr>
          <a:xfrm flipV="1">
            <a:off x="5144076" y="4151947"/>
            <a:ext cx="838953" cy="414338"/>
          </a:xfrm>
          <a:custGeom>
            <a:avLst/>
            <a:gdLst>
              <a:gd name="connsiteX0" fmla="*/ 559302 w 1118604"/>
              <a:gd name="connsiteY0" fmla="*/ 0 h 552450"/>
              <a:gd name="connsiteX1" fmla="*/ 1107994 w 1118604"/>
              <a:gd name="connsiteY1" fmla="*/ 447197 h 552450"/>
              <a:gd name="connsiteX2" fmla="*/ 1118604 w 1118604"/>
              <a:gd name="connsiteY2" fmla="*/ 552450 h 552450"/>
              <a:gd name="connsiteX3" fmla="*/ 934330 w 1118604"/>
              <a:gd name="connsiteY3" fmla="*/ 552450 h 552450"/>
              <a:gd name="connsiteX4" fmla="*/ 927463 w 1118604"/>
              <a:gd name="connsiteY4" fmla="*/ 484334 h 552450"/>
              <a:gd name="connsiteX5" fmla="*/ 559302 w 1118604"/>
              <a:gd name="connsiteY5" fmla="*/ 184274 h 552450"/>
              <a:gd name="connsiteX6" fmla="*/ 191141 w 1118604"/>
              <a:gd name="connsiteY6" fmla="*/ 484334 h 552450"/>
              <a:gd name="connsiteX7" fmla="*/ 184274 w 1118604"/>
              <a:gd name="connsiteY7" fmla="*/ 552450 h 552450"/>
              <a:gd name="connsiteX8" fmla="*/ 0 w 1118604"/>
              <a:gd name="connsiteY8" fmla="*/ 552450 h 552450"/>
              <a:gd name="connsiteX9" fmla="*/ 10611 w 1118604"/>
              <a:gd name="connsiteY9" fmla="*/ 447197 h 552450"/>
              <a:gd name="connsiteX10" fmla="*/ 559302 w 1118604"/>
              <a:gd name="connsiteY10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8604" h="552450">
                <a:moveTo>
                  <a:pt x="559302" y="0"/>
                </a:moveTo>
                <a:cubicBezTo>
                  <a:pt x="829956" y="0"/>
                  <a:pt x="1055769" y="191982"/>
                  <a:pt x="1107994" y="447197"/>
                </a:cubicBezTo>
                <a:lnTo>
                  <a:pt x="1118604" y="552450"/>
                </a:lnTo>
                <a:lnTo>
                  <a:pt x="934330" y="552450"/>
                </a:lnTo>
                <a:lnTo>
                  <a:pt x="927463" y="484334"/>
                </a:lnTo>
                <a:cubicBezTo>
                  <a:pt x="892422" y="313091"/>
                  <a:pt x="740905" y="184274"/>
                  <a:pt x="559302" y="184274"/>
                </a:cubicBezTo>
                <a:cubicBezTo>
                  <a:pt x="377700" y="184274"/>
                  <a:pt x="226183" y="313091"/>
                  <a:pt x="191141" y="484334"/>
                </a:cubicBezTo>
                <a:lnTo>
                  <a:pt x="184274" y="552450"/>
                </a:lnTo>
                <a:lnTo>
                  <a:pt x="0" y="552450"/>
                </a:lnTo>
                <a:lnTo>
                  <a:pt x="10611" y="447197"/>
                </a:lnTo>
                <a:cubicBezTo>
                  <a:pt x="62835" y="191982"/>
                  <a:pt x="288649" y="0"/>
                  <a:pt x="559302" y="0"/>
                </a:cubicBezTo>
                <a:close/>
              </a:path>
            </a:pathLst>
          </a:custGeom>
          <a:solidFill>
            <a:srgbClr val="D9D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noAutofit/>
          </a:bodyPr>
          <a:lstStyle/>
          <a:p>
            <a:pPr defTabSz="685800">
              <a:defRPr/>
            </a:pPr>
            <a:endParaRPr lang="zh-CN" altLang="en-US" sz="1400" dirty="0">
              <a:solidFill>
                <a:srgbClr val="000000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24" name="任意多边形: 形状 23"/>
          <p:cNvSpPr/>
          <p:nvPr/>
        </p:nvSpPr>
        <p:spPr>
          <a:xfrm flipV="1">
            <a:off x="6549014" y="4151947"/>
            <a:ext cx="838953" cy="414338"/>
          </a:xfrm>
          <a:custGeom>
            <a:avLst/>
            <a:gdLst>
              <a:gd name="connsiteX0" fmla="*/ 559302 w 1118604"/>
              <a:gd name="connsiteY0" fmla="*/ 0 h 552450"/>
              <a:gd name="connsiteX1" fmla="*/ 1107994 w 1118604"/>
              <a:gd name="connsiteY1" fmla="*/ 447197 h 552450"/>
              <a:gd name="connsiteX2" fmla="*/ 1118604 w 1118604"/>
              <a:gd name="connsiteY2" fmla="*/ 552450 h 552450"/>
              <a:gd name="connsiteX3" fmla="*/ 934330 w 1118604"/>
              <a:gd name="connsiteY3" fmla="*/ 552450 h 552450"/>
              <a:gd name="connsiteX4" fmla="*/ 927463 w 1118604"/>
              <a:gd name="connsiteY4" fmla="*/ 484334 h 552450"/>
              <a:gd name="connsiteX5" fmla="*/ 559302 w 1118604"/>
              <a:gd name="connsiteY5" fmla="*/ 184274 h 552450"/>
              <a:gd name="connsiteX6" fmla="*/ 191141 w 1118604"/>
              <a:gd name="connsiteY6" fmla="*/ 484334 h 552450"/>
              <a:gd name="connsiteX7" fmla="*/ 184274 w 1118604"/>
              <a:gd name="connsiteY7" fmla="*/ 552450 h 552450"/>
              <a:gd name="connsiteX8" fmla="*/ 0 w 1118604"/>
              <a:gd name="connsiteY8" fmla="*/ 552450 h 552450"/>
              <a:gd name="connsiteX9" fmla="*/ 10611 w 1118604"/>
              <a:gd name="connsiteY9" fmla="*/ 447197 h 552450"/>
              <a:gd name="connsiteX10" fmla="*/ 559302 w 1118604"/>
              <a:gd name="connsiteY10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8604" h="552450">
                <a:moveTo>
                  <a:pt x="559302" y="0"/>
                </a:moveTo>
                <a:cubicBezTo>
                  <a:pt x="829956" y="0"/>
                  <a:pt x="1055769" y="191982"/>
                  <a:pt x="1107994" y="447197"/>
                </a:cubicBezTo>
                <a:lnTo>
                  <a:pt x="1118604" y="552450"/>
                </a:lnTo>
                <a:lnTo>
                  <a:pt x="934330" y="552450"/>
                </a:lnTo>
                <a:lnTo>
                  <a:pt x="927463" y="484334"/>
                </a:lnTo>
                <a:cubicBezTo>
                  <a:pt x="892422" y="313091"/>
                  <a:pt x="740905" y="184274"/>
                  <a:pt x="559302" y="184274"/>
                </a:cubicBezTo>
                <a:cubicBezTo>
                  <a:pt x="377700" y="184274"/>
                  <a:pt x="226183" y="313091"/>
                  <a:pt x="191141" y="484334"/>
                </a:cubicBezTo>
                <a:lnTo>
                  <a:pt x="184274" y="552450"/>
                </a:lnTo>
                <a:lnTo>
                  <a:pt x="0" y="552450"/>
                </a:lnTo>
                <a:lnTo>
                  <a:pt x="10611" y="447197"/>
                </a:lnTo>
                <a:cubicBezTo>
                  <a:pt x="62835" y="191982"/>
                  <a:pt x="288649" y="0"/>
                  <a:pt x="559302" y="0"/>
                </a:cubicBezTo>
                <a:close/>
              </a:path>
            </a:pathLst>
          </a:custGeom>
          <a:solidFill>
            <a:srgbClr val="D9D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noAutofit/>
          </a:bodyPr>
          <a:lstStyle/>
          <a:p>
            <a:pPr defTabSz="685800">
              <a:defRPr/>
            </a:pPr>
            <a:endParaRPr lang="zh-CN" altLang="en-US" sz="1400" dirty="0">
              <a:solidFill>
                <a:srgbClr val="000000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26" name="任意多边形: 形状 25"/>
          <p:cNvSpPr/>
          <p:nvPr/>
        </p:nvSpPr>
        <p:spPr>
          <a:xfrm flipV="1">
            <a:off x="7968239" y="4151947"/>
            <a:ext cx="838953" cy="414338"/>
          </a:xfrm>
          <a:custGeom>
            <a:avLst/>
            <a:gdLst>
              <a:gd name="connsiteX0" fmla="*/ 559302 w 1118604"/>
              <a:gd name="connsiteY0" fmla="*/ 0 h 552450"/>
              <a:gd name="connsiteX1" fmla="*/ 1107994 w 1118604"/>
              <a:gd name="connsiteY1" fmla="*/ 447197 h 552450"/>
              <a:gd name="connsiteX2" fmla="*/ 1118604 w 1118604"/>
              <a:gd name="connsiteY2" fmla="*/ 552450 h 552450"/>
              <a:gd name="connsiteX3" fmla="*/ 934330 w 1118604"/>
              <a:gd name="connsiteY3" fmla="*/ 552450 h 552450"/>
              <a:gd name="connsiteX4" fmla="*/ 927463 w 1118604"/>
              <a:gd name="connsiteY4" fmla="*/ 484334 h 552450"/>
              <a:gd name="connsiteX5" fmla="*/ 559302 w 1118604"/>
              <a:gd name="connsiteY5" fmla="*/ 184274 h 552450"/>
              <a:gd name="connsiteX6" fmla="*/ 191141 w 1118604"/>
              <a:gd name="connsiteY6" fmla="*/ 484334 h 552450"/>
              <a:gd name="connsiteX7" fmla="*/ 184274 w 1118604"/>
              <a:gd name="connsiteY7" fmla="*/ 552450 h 552450"/>
              <a:gd name="connsiteX8" fmla="*/ 0 w 1118604"/>
              <a:gd name="connsiteY8" fmla="*/ 552450 h 552450"/>
              <a:gd name="connsiteX9" fmla="*/ 10611 w 1118604"/>
              <a:gd name="connsiteY9" fmla="*/ 447197 h 552450"/>
              <a:gd name="connsiteX10" fmla="*/ 559302 w 1118604"/>
              <a:gd name="connsiteY10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8604" h="552450">
                <a:moveTo>
                  <a:pt x="559302" y="0"/>
                </a:moveTo>
                <a:cubicBezTo>
                  <a:pt x="829956" y="0"/>
                  <a:pt x="1055769" y="191982"/>
                  <a:pt x="1107994" y="447197"/>
                </a:cubicBezTo>
                <a:lnTo>
                  <a:pt x="1118604" y="552450"/>
                </a:lnTo>
                <a:lnTo>
                  <a:pt x="934330" y="552450"/>
                </a:lnTo>
                <a:lnTo>
                  <a:pt x="927463" y="484334"/>
                </a:lnTo>
                <a:cubicBezTo>
                  <a:pt x="892422" y="313091"/>
                  <a:pt x="740905" y="184274"/>
                  <a:pt x="559302" y="184274"/>
                </a:cubicBezTo>
                <a:cubicBezTo>
                  <a:pt x="377700" y="184274"/>
                  <a:pt x="226183" y="313091"/>
                  <a:pt x="191141" y="484334"/>
                </a:cubicBezTo>
                <a:lnTo>
                  <a:pt x="184274" y="552450"/>
                </a:lnTo>
                <a:lnTo>
                  <a:pt x="0" y="552450"/>
                </a:lnTo>
                <a:lnTo>
                  <a:pt x="10611" y="447197"/>
                </a:lnTo>
                <a:cubicBezTo>
                  <a:pt x="62835" y="191982"/>
                  <a:pt x="288649" y="0"/>
                  <a:pt x="559302" y="0"/>
                </a:cubicBezTo>
                <a:close/>
              </a:path>
            </a:pathLst>
          </a:custGeom>
          <a:solidFill>
            <a:srgbClr val="D9D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noAutofit/>
          </a:bodyPr>
          <a:lstStyle/>
          <a:p>
            <a:pPr defTabSz="685800">
              <a:defRPr/>
            </a:pPr>
            <a:endParaRPr lang="zh-CN" altLang="en-US" sz="1400" dirty="0">
              <a:solidFill>
                <a:srgbClr val="000000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5144076" y="3737610"/>
            <a:ext cx="838953" cy="414338"/>
          </a:xfrm>
          <a:custGeom>
            <a:avLst/>
            <a:gdLst>
              <a:gd name="connsiteX0" fmla="*/ 559302 w 1118604"/>
              <a:gd name="connsiteY0" fmla="*/ 0 h 552450"/>
              <a:gd name="connsiteX1" fmla="*/ 1107994 w 1118604"/>
              <a:gd name="connsiteY1" fmla="*/ 447197 h 552450"/>
              <a:gd name="connsiteX2" fmla="*/ 1118604 w 1118604"/>
              <a:gd name="connsiteY2" fmla="*/ 552450 h 552450"/>
              <a:gd name="connsiteX3" fmla="*/ 934330 w 1118604"/>
              <a:gd name="connsiteY3" fmla="*/ 552450 h 552450"/>
              <a:gd name="connsiteX4" fmla="*/ 927463 w 1118604"/>
              <a:gd name="connsiteY4" fmla="*/ 484334 h 552450"/>
              <a:gd name="connsiteX5" fmla="*/ 559302 w 1118604"/>
              <a:gd name="connsiteY5" fmla="*/ 184274 h 552450"/>
              <a:gd name="connsiteX6" fmla="*/ 191141 w 1118604"/>
              <a:gd name="connsiteY6" fmla="*/ 484334 h 552450"/>
              <a:gd name="connsiteX7" fmla="*/ 184274 w 1118604"/>
              <a:gd name="connsiteY7" fmla="*/ 552450 h 552450"/>
              <a:gd name="connsiteX8" fmla="*/ 0 w 1118604"/>
              <a:gd name="connsiteY8" fmla="*/ 552450 h 552450"/>
              <a:gd name="connsiteX9" fmla="*/ 10611 w 1118604"/>
              <a:gd name="connsiteY9" fmla="*/ 447197 h 552450"/>
              <a:gd name="connsiteX10" fmla="*/ 559302 w 1118604"/>
              <a:gd name="connsiteY10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8604" h="552450">
                <a:moveTo>
                  <a:pt x="559302" y="0"/>
                </a:moveTo>
                <a:cubicBezTo>
                  <a:pt x="829956" y="0"/>
                  <a:pt x="1055769" y="191982"/>
                  <a:pt x="1107994" y="447197"/>
                </a:cubicBezTo>
                <a:lnTo>
                  <a:pt x="1118604" y="552450"/>
                </a:lnTo>
                <a:lnTo>
                  <a:pt x="934330" y="552450"/>
                </a:lnTo>
                <a:lnTo>
                  <a:pt x="927463" y="484334"/>
                </a:lnTo>
                <a:cubicBezTo>
                  <a:pt x="892422" y="313091"/>
                  <a:pt x="740905" y="184274"/>
                  <a:pt x="559302" y="184274"/>
                </a:cubicBezTo>
                <a:cubicBezTo>
                  <a:pt x="377700" y="184274"/>
                  <a:pt x="226183" y="313091"/>
                  <a:pt x="191141" y="484334"/>
                </a:cubicBezTo>
                <a:lnTo>
                  <a:pt x="184274" y="552450"/>
                </a:lnTo>
                <a:lnTo>
                  <a:pt x="0" y="552450"/>
                </a:lnTo>
                <a:lnTo>
                  <a:pt x="10611" y="447197"/>
                </a:lnTo>
                <a:cubicBezTo>
                  <a:pt x="62835" y="191982"/>
                  <a:pt x="288649" y="0"/>
                  <a:pt x="559302" y="0"/>
                </a:cubicBezTo>
                <a:close/>
              </a:path>
            </a:pathLst>
          </a:custGeom>
          <a:solidFill>
            <a:srgbClr val="F450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noAutofit/>
          </a:bodyPr>
          <a:lstStyle/>
          <a:p>
            <a:pPr defTabSz="685800">
              <a:defRPr/>
            </a:pPr>
            <a:endParaRPr lang="zh-CN" altLang="en-US" sz="1400" dirty="0">
              <a:solidFill>
                <a:srgbClr val="000000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19" name="任意多边形: 形状 18"/>
          <p:cNvSpPr/>
          <p:nvPr/>
        </p:nvSpPr>
        <p:spPr>
          <a:xfrm>
            <a:off x="6549014" y="3737610"/>
            <a:ext cx="838953" cy="414338"/>
          </a:xfrm>
          <a:custGeom>
            <a:avLst/>
            <a:gdLst>
              <a:gd name="connsiteX0" fmla="*/ 559302 w 1118604"/>
              <a:gd name="connsiteY0" fmla="*/ 0 h 552450"/>
              <a:gd name="connsiteX1" fmla="*/ 1107994 w 1118604"/>
              <a:gd name="connsiteY1" fmla="*/ 447197 h 552450"/>
              <a:gd name="connsiteX2" fmla="*/ 1118604 w 1118604"/>
              <a:gd name="connsiteY2" fmla="*/ 552450 h 552450"/>
              <a:gd name="connsiteX3" fmla="*/ 934330 w 1118604"/>
              <a:gd name="connsiteY3" fmla="*/ 552450 h 552450"/>
              <a:gd name="connsiteX4" fmla="*/ 927463 w 1118604"/>
              <a:gd name="connsiteY4" fmla="*/ 484334 h 552450"/>
              <a:gd name="connsiteX5" fmla="*/ 559302 w 1118604"/>
              <a:gd name="connsiteY5" fmla="*/ 184274 h 552450"/>
              <a:gd name="connsiteX6" fmla="*/ 191141 w 1118604"/>
              <a:gd name="connsiteY6" fmla="*/ 484334 h 552450"/>
              <a:gd name="connsiteX7" fmla="*/ 184274 w 1118604"/>
              <a:gd name="connsiteY7" fmla="*/ 552450 h 552450"/>
              <a:gd name="connsiteX8" fmla="*/ 0 w 1118604"/>
              <a:gd name="connsiteY8" fmla="*/ 552450 h 552450"/>
              <a:gd name="connsiteX9" fmla="*/ 10611 w 1118604"/>
              <a:gd name="connsiteY9" fmla="*/ 447197 h 552450"/>
              <a:gd name="connsiteX10" fmla="*/ 559302 w 1118604"/>
              <a:gd name="connsiteY10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8604" h="552450">
                <a:moveTo>
                  <a:pt x="559302" y="0"/>
                </a:moveTo>
                <a:cubicBezTo>
                  <a:pt x="829956" y="0"/>
                  <a:pt x="1055769" y="191982"/>
                  <a:pt x="1107994" y="447197"/>
                </a:cubicBezTo>
                <a:lnTo>
                  <a:pt x="1118604" y="552450"/>
                </a:lnTo>
                <a:lnTo>
                  <a:pt x="934330" y="552450"/>
                </a:lnTo>
                <a:lnTo>
                  <a:pt x="927463" y="484334"/>
                </a:lnTo>
                <a:cubicBezTo>
                  <a:pt x="892422" y="313091"/>
                  <a:pt x="740905" y="184274"/>
                  <a:pt x="559302" y="184274"/>
                </a:cubicBezTo>
                <a:cubicBezTo>
                  <a:pt x="377700" y="184274"/>
                  <a:pt x="226183" y="313091"/>
                  <a:pt x="191141" y="484334"/>
                </a:cubicBezTo>
                <a:lnTo>
                  <a:pt x="184274" y="552450"/>
                </a:lnTo>
                <a:lnTo>
                  <a:pt x="0" y="552450"/>
                </a:lnTo>
                <a:lnTo>
                  <a:pt x="10611" y="447197"/>
                </a:lnTo>
                <a:cubicBezTo>
                  <a:pt x="62835" y="191982"/>
                  <a:pt x="288649" y="0"/>
                  <a:pt x="559302" y="0"/>
                </a:cubicBezTo>
                <a:close/>
              </a:path>
            </a:pathLst>
          </a:custGeom>
          <a:solidFill>
            <a:srgbClr val="F450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noAutofit/>
          </a:bodyPr>
          <a:lstStyle/>
          <a:p>
            <a:pPr defTabSz="685800">
              <a:defRPr/>
            </a:pPr>
            <a:endParaRPr lang="zh-CN" altLang="en-US" sz="1400" dirty="0">
              <a:solidFill>
                <a:srgbClr val="000000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>
            <a:off x="7968239" y="3737610"/>
            <a:ext cx="838953" cy="414338"/>
          </a:xfrm>
          <a:custGeom>
            <a:avLst/>
            <a:gdLst>
              <a:gd name="connsiteX0" fmla="*/ 559302 w 1118604"/>
              <a:gd name="connsiteY0" fmla="*/ 0 h 552450"/>
              <a:gd name="connsiteX1" fmla="*/ 1107994 w 1118604"/>
              <a:gd name="connsiteY1" fmla="*/ 447197 h 552450"/>
              <a:gd name="connsiteX2" fmla="*/ 1118604 w 1118604"/>
              <a:gd name="connsiteY2" fmla="*/ 552450 h 552450"/>
              <a:gd name="connsiteX3" fmla="*/ 934330 w 1118604"/>
              <a:gd name="connsiteY3" fmla="*/ 552450 h 552450"/>
              <a:gd name="connsiteX4" fmla="*/ 927463 w 1118604"/>
              <a:gd name="connsiteY4" fmla="*/ 484334 h 552450"/>
              <a:gd name="connsiteX5" fmla="*/ 559302 w 1118604"/>
              <a:gd name="connsiteY5" fmla="*/ 184274 h 552450"/>
              <a:gd name="connsiteX6" fmla="*/ 191141 w 1118604"/>
              <a:gd name="connsiteY6" fmla="*/ 484334 h 552450"/>
              <a:gd name="connsiteX7" fmla="*/ 184274 w 1118604"/>
              <a:gd name="connsiteY7" fmla="*/ 552450 h 552450"/>
              <a:gd name="connsiteX8" fmla="*/ 0 w 1118604"/>
              <a:gd name="connsiteY8" fmla="*/ 552450 h 552450"/>
              <a:gd name="connsiteX9" fmla="*/ 10611 w 1118604"/>
              <a:gd name="connsiteY9" fmla="*/ 447197 h 552450"/>
              <a:gd name="connsiteX10" fmla="*/ 559302 w 1118604"/>
              <a:gd name="connsiteY10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8604" h="552450">
                <a:moveTo>
                  <a:pt x="559302" y="0"/>
                </a:moveTo>
                <a:cubicBezTo>
                  <a:pt x="829956" y="0"/>
                  <a:pt x="1055769" y="191982"/>
                  <a:pt x="1107994" y="447197"/>
                </a:cubicBezTo>
                <a:lnTo>
                  <a:pt x="1118604" y="552450"/>
                </a:lnTo>
                <a:lnTo>
                  <a:pt x="934330" y="552450"/>
                </a:lnTo>
                <a:lnTo>
                  <a:pt x="927463" y="484334"/>
                </a:lnTo>
                <a:cubicBezTo>
                  <a:pt x="892422" y="313091"/>
                  <a:pt x="740905" y="184274"/>
                  <a:pt x="559302" y="184274"/>
                </a:cubicBezTo>
                <a:cubicBezTo>
                  <a:pt x="377700" y="184274"/>
                  <a:pt x="226183" y="313091"/>
                  <a:pt x="191141" y="484334"/>
                </a:cubicBezTo>
                <a:lnTo>
                  <a:pt x="184274" y="552450"/>
                </a:lnTo>
                <a:lnTo>
                  <a:pt x="0" y="552450"/>
                </a:lnTo>
                <a:lnTo>
                  <a:pt x="10611" y="447197"/>
                </a:lnTo>
                <a:cubicBezTo>
                  <a:pt x="62835" y="191982"/>
                  <a:pt x="288649" y="0"/>
                  <a:pt x="559302" y="0"/>
                </a:cubicBezTo>
                <a:close/>
              </a:path>
            </a:pathLst>
          </a:custGeom>
          <a:solidFill>
            <a:srgbClr val="F450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noAutofit/>
          </a:bodyPr>
          <a:lstStyle/>
          <a:p>
            <a:pPr defTabSz="685800">
              <a:defRPr/>
            </a:pPr>
            <a:endParaRPr lang="zh-CN" altLang="en-US" sz="1400" dirty="0">
              <a:solidFill>
                <a:srgbClr val="000000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23" name="任意多边形: 形状 22"/>
          <p:cNvSpPr/>
          <p:nvPr/>
        </p:nvSpPr>
        <p:spPr>
          <a:xfrm flipV="1">
            <a:off x="5839401" y="4151947"/>
            <a:ext cx="838953" cy="414338"/>
          </a:xfrm>
          <a:custGeom>
            <a:avLst/>
            <a:gdLst>
              <a:gd name="connsiteX0" fmla="*/ 559302 w 1118604"/>
              <a:gd name="connsiteY0" fmla="*/ 0 h 552450"/>
              <a:gd name="connsiteX1" fmla="*/ 1107994 w 1118604"/>
              <a:gd name="connsiteY1" fmla="*/ 447197 h 552450"/>
              <a:gd name="connsiteX2" fmla="*/ 1118604 w 1118604"/>
              <a:gd name="connsiteY2" fmla="*/ 552450 h 552450"/>
              <a:gd name="connsiteX3" fmla="*/ 934330 w 1118604"/>
              <a:gd name="connsiteY3" fmla="*/ 552450 h 552450"/>
              <a:gd name="connsiteX4" fmla="*/ 927463 w 1118604"/>
              <a:gd name="connsiteY4" fmla="*/ 484334 h 552450"/>
              <a:gd name="connsiteX5" fmla="*/ 559302 w 1118604"/>
              <a:gd name="connsiteY5" fmla="*/ 184274 h 552450"/>
              <a:gd name="connsiteX6" fmla="*/ 191141 w 1118604"/>
              <a:gd name="connsiteY6" fmla="*/ 484334 h 552450"/>
              <a:gd name="connsiteX7" fmla="*/ 184274 w 1118604"/>
              <a:gd name="connsiteY7" fmla="*/ 552450 h 552450"/>
              <a:gd name="connsiteX8" fmla="*/ 0 w 1118604"/>
              <a:gd name="connsiteY8" fmla="*/ 552450 h 552450"/>
              <a:gd name="connsiteX9" fmla="*/ 10611 w 1118604"/>
              <a:gd name="connsiteY9" fmla="*/ 447197 h 552450"/>
              <a:gd name="connsiteX10" fmla="*/ 559302 w 1118604"/>
              <a:gd name="connsiteY10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8604" h="552450">
                <a:moveTo>
                  <a:pt x="559302" y="0"/>
                </a:moveTo>
                <a:cubicBezTo>
                  <a:pt x="829956" y="0"/>
                  <a:pt x="1055769" y="191982"/>
                  <a:pt x="1107994" y="447197"/>
                </a:cubicBezTo>
                <a:lnTo>
                  <a:pt x="1118604" y="552450"/>
                </a:lnTo>
                <a:lnTo>
                  <a:pt x="934330" y="552450"/>
                </a:lnTo>
                <a:lnTo>
                  <a:pt x="927463" y="484334"/>
                </a:lnTo>
                <a:cubicBezTo>
                  <a:pt x="892422" y="313091"/>
                  <a:pt x="740905" y="184274"/>
                  <a:pt x="559302" y="184274"/>
                </a:cubicBezTo>
                <a:cubicBezTo>
                  <a:pt x="377700" y="184274"/>
                  <a:pt x="226183" y="313091"/>
                  <a:pt x="191141" y="484334"/>
                </a:cubicBezTo>
                <a:lnTo>
                  <a:pt x="184274" y="552450"/>
                </a:lnTo>
                <a:lnTo>
                  <a:pt x="0" y="552450"/>
                </a:lnTo>
                <a:lnTo>
                  <a:pt x="10611" y="447197"/>
                </a:lnTo>
                <a:cubicBezTo>
                  <a:pt x="62835" y="191982"/>
                  <a:pt x="288649" y="0"/>
                  <a:pt x="559302" y="0"/>
                </a:cubicBezTo>
                <a:close/>
              </a:path>
            </a:pathLst>
          </a:custGeom>
          <a:solidFill>
            <a:srgbClr val="F450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noAutofit/>
          </a:bodyPr>
          <a:lstStyle/>
          <a:p>
            <a:pPr defTabSz="685800">
              <a:defRPr/>
            </a:pPr>
            <a:endParaRPr lang="zh-CN" altLang="en-US" sz="1400" dirty="0">
              <a:solidFill>
                <a:srgbClr val="000000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25" name="任意多边形: 形状 24"/>
          <p:cNvSpPr/>
          <p:nvPr/>
        </p:nvSpPr>
        <p:spPr>
          <a:xfrm flipV="1">
            <a:off x="7258626" y="4151947"/>
            <a:ext cx="838953" cy="414338"/>
          </a:xfrm>
          <a:custGeom>
            <a:avLst/>
            <a:gdLst>
              <a:gd name="connsiteX0" fmla="*/ 559302 w 1118604"/>
              <a:gd name="connsiteY0" fmla="*/ 0 h 552450"/>
              <a:gd name="connsiteX1" fmla="*/ 1107994 w 1118604"/>
              <a:gd name="connsiteY1" fmla="*/ 447197 h 552450"/>
              <a:gd name="connsiteX2" fmla="*/ 1118604 w 1118604"/>
              <a:gd name="connsiteY2" fmla="*/ 552450 h 552450"/>
              <a:gd name="connsiteX3" fmla="*/ 934330 w 1118604"/>
              <a:gd name="connsiteY3" fmla="*/ 552450 h 552450"/>
              <a:gd name="connsiteX4" fmla="*/ 927463 w 1118604"/>
              <a:gd name="connsiteY4" fmla="*/ 484334 h 552450"/>
              <a:gd name="connsiteX5" fmla="*/ 559302 w 1118604"/>
              <a:gd name="connsiteY5" fmla="*/ 184274 h 552450"/>
              <a:gd name="connsiteX6" fmla="*/ 191141 w 1118604"/>
              <a:gd name="connsiteY6" fmla="*/ 484334 h 552450"/>
              <a:gd name="connsiteX7" fmla="*/ 184274 w 1118604"/>
              <a:gd name="connsiteY7" fmla="*/ 552450 h 552450"/>
              <a:gd name="connsiteX8" fmla="*/ 0 w 1118604"/>
              <a:gd name="connsiteY8" fmla="*/ 552450 h 552450"/>
              <a:gd name="connsiteX9" fmla="*/ 10611 w 1118604"/>
              <a:gd name="connsiteY9" fmla="*/ 447197 h 552450"/>
              <a:gd name="connsiteX10" fmla="*/ 559302 w 1118604"/>
              <a:gd name="connsiteY10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8604" h="552450">
                <a:moveTo>
                  <a:pt x="559302" y="0"/>
                </a:moveTo>
                <a:cubicBezTo>
                  <a:pt x="829956" y="0"/>
                  <a:pt x="1055769" y="191982"/>
                  <a:pt x="1107994" y="447197"/>
                </a:cubicBezTo>
                <a:lnTo>
                  <a:pt x="1118604" y="552450"/>
                </a:lnTo>
                <a:lnTo>
                  <a:pt x="934330" y="552450"/>
                </a:lnTo>
                <a:lnTo>
                  <a:pt x="927463" y="484334"/>
                </a:lnTo>
                <a:cubicBezTo>
                  <a:pt x="892422" y="313091"/>
                  <a:pt x="740905" y="184274"/>
                  <a:pt x="559302" y="184274"/>
                </a:cubicBezTo>
                <a:cubicBezTo>
                  <a:pt x="377700" y="184274"/>
                  <a:pt x="226183" y="313091"/>
                  <a:pt x="191141" y="484334"/>
                </a:cubicBezTo>
                <a:lnTo>
                  <a:pt x="184274" y="552450"/>
                </a:lnTo>
                <a:lnTo>
                  <a:pt x="0" y="552450"/>
                </a:lnTo>
                <a:lnTo>
                  <a:pt x="10611" y="447197"/>
                </a:lnTo>
                <a:cubicBezTo>
                  <a:pt x="62835" y="191982"/>
                  <a:pt x="288649" y="0"/>
                  <a:pt x="559302" y="0"/>
                </a:cubicBezTo>
                <a:close/>
              </a:path>
            </a:pathLst>
          </a:custGeom>
          <a:solidFill>
            <a:srgbClr val="F450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noAutofit/>
          </a:bodyPr>
          <a:lstStyle/>
          <a:p>
            <a:pPr defTabSz="685800">
              <a:defRPr/>
            </a:pPr>
            <a:endParaRPr lang="zh-CN" altLang="en-US" sz="1400" dirty="0">
              <a:solidFill>
                <a:srgbClr val="000000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291775" y="3429636"/>
            <a:ext cx="547627" cy="30008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lnSpc>
                <a:spcPct val="125000"/>
              </a:lnSpc>
              <a:defRPr/>
            </a:pPr>
            <a:r>
              <a:rPr lang="en-US" altLang="zh-CN" sz="1200" dirty="0">
                <a:solidFill>
                  <a:prstClr val="white"/>
                </a:solidFill>
                <a:latin typeface="Arial" panose="020B0604020202020204"/>
                <a:ea typeface="黑体" panose="02010609060101010101" pitchFamily="49" charset="-122"/>
              </a:rPr>
              <a:t>IOT</a:t>
            </a:r>
            <a:endParaRPr lang="zh-CN" altLang="en-US" sz="1200" dirty="0">
              <a:solidFill>
                <a:prstClr val="white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623781" y="3429636"/>
            <a:ext cx="695325" cy="30008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lnSpc>
                <a:spcPct val="125000"/>
              </a:lnSpc>
              <a:defRPr/>
            </a:pPr>
            <a:r>
              <a:rPr lang="en-US" altLang="zh-CN" sz="1200" dirty="0" err="1">
                <a:solidFill>
                  <a:prstClr val="white"/>
                </a:solidFill>
                <a:latin typeface="Arial" panose="020B0604020202020204"/>
                <a:ea typeface="黑体" panose="02010609060101010101" pitchFamily="49" charset="-122"/>
              </a:rPr>
              <a:t>BigData</a:t>
            </a:r>
            <a:endParaRPr lang="zh-CN" altLang="en-US" sz="1200" dirty="0">
              <a:solidFill>
                <a:prstClr val="white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406325" y="4577508"/>
            <a:ext cx="547627" cy="30008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lnSpc>
                <a:spcPct val="125000"/>
              </a:lnSpc>
              <a:defRPr/>
            </a:pPr>
            <a:r>
              <a:rPr lang="en-US" altLang="zh-CN" sz="1200" dirty="0">
                <a:solidFill>
                  <a:prstClr val="white"/>
                </a:solidFill>
                <a:latin typeface="Arial" panose="020B0604020202020204"/>
                <a:ea typeface="黑体" panose="02010609060101010101" pitchFamily="49" charset="-122"/>
              </a:rPr>
              <a:t>AI</a:t>
            </a:r>
            <a:endParaRPr lang="zh-CN" altLang="en-US" sz="1200" dirty="0">
              <a:solidFill>
                <a:prstClr val="white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987100" y="4577508"/>
            <a:ext cx="547627" cy="30008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lnSpc>
                <a:spcPct val="125000"/>
              </a:lnSpc>
              <a:defRPr/>
            </a:pPr>
            <a:r>
              <a:rPr lang="en-US" altLang="zh-CN" sz="1200" dirty="0">
                <a:solidFill>
                  <a:prstClr val="white"/>
                </a:solidFill>
                <a:latin typeface="Arial" panose="020B0604020202020204"/>
                <a:ea typeface="黑体" panose="02010609060101010101" pitchFamily="49" charset="-122"/>
              </a:rPr>
              <a:t>Cloud</a:t>
            </a:r>
            <a:endParaRPr lang="zh-CN" altLang="en-US" sz="1200" dirty="0">
              <a:solidFill>
                <a:prstClr val="white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856516" y="3429636"/>
            <a:ext cx="1189513" cy="30008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lnSpc>
                <a:spcPct val="125000"/>
              </a:lnSpc>
              <a:defRPr/>
            </a:pPr>
            <a:r>
              <a:rPr lang="en-US" altLang="zh-CN" sz="1200" dirty="0" err="1">
                <a:solidFill>
                  <a:prstClr val="white"/>
                </a:solidFill>
                <a:latin typeface="Arial" panose="020B0604020202020204"/>
                <a:ea typeface="黑体" panose="02010609060101010101" pitchFamily="49" charset="-122"/>
              </a:rPr>
              <a:t>GlobalService</a:t>
            </a:r>
            <a:endParaRPr lang="zh-CN" altLang="en-US" sz="1200" dirty="0">
              <a:solidFill>
                <a:prstClr val="white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283795" y="3904591"/>
            <a:ext cx="547627" cy="47320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lnSpc>
                <a:spcPct val="125000"/>
              </a:lnSpc>
              <a:defRPr/>
            </a:pPr>
            <a:r>
              <a:rPr lang="en-US" altLang="zh-CN" sz="2100" b="1" dirty="0">
                <a:solidFill>
                  <a:prstClr val="white"/>
                </a:solidFill>
                <a:latin typeface="Arial" panose="020B0604020202020204"/>
                <a:ea typeface="黑体" panose="02010609060101010101" pitchFamily="49" charset="-122"/>
              </a:rPr>
              <a:t>I</a:t>
            </a:r>
            <a:endParaRPr lang="zh-CN" altLang="en-US" sz="2100" b="1" dirty="0">
              <a:solidFill>
                <a:prstClr val="white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991009" y="3904591"/>
            <a:ext cx="547627" cy="47320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lnSpc>
                <a:spcPct val="125000"/>
              </a:lnSpc>
              <a:defRPr/>
            </a:pPr>
            <a:r>
              <a:rPr lang="en-US" altLang="zh-CN" sz="2100" b="1" dirty="0">
                <a:solidFill>
                  <a:prstClr val="white"/>
                </a:solidFill>
                <a:latin typeface="Arial" panose="020B0604020202020204"/>
                <a:ea typeface="黑体" panose="02010609060101010101" pitchFamily="49" charset="-122"/>
              </a:rPr>
              <a:t>C</a:t>
            </a:r>
            <a:endParaRPr lang="zh-CN" altLang="en-US" sz="2100" b="1" dirty="0">
              <a:solidFill>
                <a:prstClr val="white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700622" y="3904591"/>
            <a:ext cx="547627" cy="47320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lnSpc>
                <a:spcPct val="125000"/>
              </a:lnSpc>
              <a:defRPr/>
            </a:pPr>
            <a:r>
              <a:rPr lang="en-US" altLang="zh-CN" sz="2100" b="1" dirty="0">
                <a:solidFill>
                  <a:prstClr val="white"/>
                </a:solidFill>
                <a:latin typeface="Arial" panose="020B0604020202020204"/>
                <a:ea typeface="黑体" panose="02010609060101010101" pitchFamily="49" charset="-122"/>
              </a:rPr>
              <a:t>B</a:t>
            </a:r>
            <a:endParaRPr lang="zh-CN" altLang="en-US" sz="2100" b="1" dirty="0">
              <a:solidFill>
                <a:prstClr val="white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408280" y="3904591"/>
            <a:ext cx="547627" cy="47320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lnSpc>
                <a:spcPct val="125000"/>
              </a:lnSpc>
              <a:defRPr/>
            </a:pPr>
            <a:r>
              <a:rPr lang="en-US" altLang="zh-CN" sz="2100" b="1" dirty="0">
                <a:solidFill>
                  <a:prstClr val="white"/>
                </a:solidFill>
                <a:latin typeface="Arial" panose="020B0604020202020204"/>
                <a:ea typeface="黑体" panose="02010609060101010101" pitchFamily="49" charset="-122"/>
              </a:rPr>
              <a:t>A</a:t>
            </a:r>
            <a:endParaRPr lang="zh-CN" altLang="en-US" sz="2100" b="1" dirty="0">
              <a:solidFill>
                <a:prstClr val="white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107957" y="3904591"/>
            <a:ext cx="547627" cy="47320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lnSpc>
                <a:spcPct val="125000"/>
              </a:lnSpc>
              <a:defRPr/>
            </a:pPr>
            <a:r>
              <a:rPr lang="en-US" altLang="zh-CN" sz="2100" b="1" dirty="0">
                <a:solidFill>
                  <a:prstClr val="white"/>
                </a:solidFill>
                <a:latin typeface="Arial" panose="020B0604020202020204"/>
                <a:ea typeface="黑体" panose="02010609060101010101" pitchFamily="49" charset="-122"/>
              </a:rPr>
              <a:t>G</a:t>
            </a:r>
            <a:endParaRPr lang="zh-CN" altLang="en-US" sz="2100" b="1" dirty="0">
              <a:solidFill>
                <a:prstClr val="white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650" y="83259"/>
            <a:ext cx="1391359" cy="607670"/>
          </a:xfrm>
          <a:prstGeom prst="rect">
            <a:avLst/>
          </a:prstGeom>
        </p:spPr>
      </p:pic>
      <p:sp>
        <p:nvSpPr>
          <p:cNvPr id="39" name="标题 1"/>
          <p:cNvSpPr>
            <a:spLocks noGrp="1"/>
          </p:cNvSpPr>
          <p:nvPr>
            <p:ph type="title"/>
          </p:nvPr>
        </p:nvSpPr>
        <p:spPr>
          <a:xfrm>
            <a:off x="411587" y="205740"/>
            <a:ext cx="8307201" cy="390906"/>
          </a:xfrm>
        </p:spPr>
        <p:txBody>
          <a:bodyPr>
            <a:norm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一、公司及</a:t>
            </a:r>
            <a:r>
              <a:rPr altLang="zh-CN" sz="2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ThinkIoT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简介</a:t>
            </a:r>
            <a:r>
              <a:rPr altLang="zh-CN" sz="20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联想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懂的通信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-Lenovo Connect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"/>
          <p:cNvSpPr txBox="1"/>
          <p:nvPr/>
        </p:nvSpPr>
        <p:spPr bwMode="gray">
          <a:xfrm>
            <a:off x="411587" y="205740"/>
            <a:ext cx="8307201" cy="390906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b="0" kern="1200" cap="none" spc="0" baseline="0" dirty="0">
                <a:solidFill>
                  <a:srgbClr val="E2231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zh-CN" altLang="en-US" sz="20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平台核心功能模块</a:t>
            </a:r>
            <a:endParaRPr lang="zh-CN" altLang="en-US" sz="2000" dirty="0" smtClea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1587" y="1206623"/>
            <a:ext cx="3610766" cy="2686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159" y="1206623"/>
            <a:ext cx="3610766" cy="28867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"/>
          <p:cNvSpPr txBox="1"/>
          <p:nvPr/>
        </p:nvSpPr>
        <p:spPr bwMode="gray">
          <a:xfrm>
            <a:off x="411587" y="205740"/>
            <a:ext cx="8307201" cy="390906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b="0" kern="1200" cap="none" spc="0" baseline="0" dirty="0">
                <a:solidFill>
                  <a:srgbClr val="E2231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zh-CN" altLang="en-US" sz="20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支撑运营服务</a:t>
            </a:r>
            <a:endParaRPr lang="zh-CN" altLang="en-US" sz="2000" dirty="0" smtClea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Picture 2" descr="euicc 的图像结果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58" y="2294438"/>
            <a:ext cx="812154" cy="67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左大括号 2"/>
          <p:cNvSpPr>
            <a:spLocks noChangeAspect="1"/>
          </p:cNvSpPr>
          <p:nvPr/>
        </p:nvSpPr>
        <p:spPr>
          <a:xfrm>
            <a:off x="1624330" y="1377315"/>
            <a:ext cx="267970" cy="2510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4" name="文本框 3"/>
          <p:cNvSpPr txBox="1">
            <a:spLocks noChangeAspect="1"/>
          </p:cNvSpPr>
          <p:nvPr/>
        </p:nvSpPr>
        <p:spPr>
          <a:xfrm>
            <a:off x="2179233" y="1201913"/>
            <a:ext cx="52070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>
                <a:latin typeface="Arial" panose="020B0604020202020204" pitchFamily="34" charset="0"/>
                <a:cs typeface="Arial" panose="020B0604020202020204" pitchFamily="34" charset="0"/>
              </a:rPr>
              <a:t>APN1</a:t>
            </a:r>
            <a:endParaRPr lang="en-US" altLang="zh-CN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>
            <a:spLocks noChangeAspect="1"/>
          </p:cNvSpPr>
          <p:nvPr/>
        </p:nvSpPr>
        <p:spPr>
          <a:xfrm>
            <a:off x="2118273" y="3137048"/>
            <a:ext cx="52070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>
                <a:latin typeface="Arial" panose="020B0604020202020204" pitchFamily="34" charset="0"/>
                <a:cs typeface="Arial" panose="020B0604020202020204" pitchFamily="34" charset="0"/>
              </a:rPr>
              <a:t>APN2</a:t>
            </a:r>
            <a:endParaRPr lang="en-US" altLang="zh-CN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>
            <a:spLocks noChangeAspect="1"/>
          </p:cNvSpPr>
          <p:nvPr/>
        </p:nvSpPr>
        <p:spPr>
          <a:xfrm>
            <a:off x="2118652" y="3797660"/>
            <a:ext cx="436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  <a:endParaRPr lang="en-US" altLang="zh-CN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左大括号 8"/>
          <p:cNvSpPr>
            <a:spLocks noChangeAspect="1"/>
          </p:cNvSpPr>
          <p:nvPr/>
        </p:nvSpPr>
        <p:spPr>
          <a:xfrm>
            <a:off x="2839085" y="1982470"/>
            <a:ext cx="155575" cy="288099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10" name="文本框 9"/>
          <p:cNvSpPr txBox="1">
            <a:spLocks noChangeAspect="1"/>
          </p:cNvSpPr>
          <p:nvPr/>
        </p:nvSpPr>
        <p:spPr>
          <a:xfrm>
            <a:off x="3199192" y="1861999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导航区域</a:t>
            </a:r>
            <a:endParaRPr lang="zh-CN" altLang="en-US" sz="1000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>
            <a:spLocks noChangeAspect="1"/>
          </p:cNvSpPr>
          <p:nvPr/>
        </p:nvSpPr>
        <p:spPr>
          <a:xfrm>
            <a:off x="3206790" y="4863745"/>
            <a:ext cx="38989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……</a:t>
            </a:r>
            <a:endParaRPr lang="en-US" altLang="zh-CN" sz="1000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2" name="左大括号 11"/>
          <p:cNvSpPr>
            <a:spLocks noChangeAspect="1"/>
          </p:cNvSpPr>
          <p:nvPr/>
        </p:nvSpPr>
        <p:spPr>
          <a:xfrm>
            <a:off x="2755900" y="989965"/>
            <a:ext cx="183515" cy="62103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13" name="文本框 12"/>
          <p:cNvSpPr txBox="1">
            <a:spLocks noChangeAspect="1"/>
          </p:cNvSpPr>
          <p:nvPr/>
        </p:nvSpPr>
        <p:spPr>
          <a:xfrm>
            <a:off x="2999423" y="875786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数据收集</a:t>
            </a:r>
            <a:endParaRPr lang="zh-CN" altLang="en-US" sz="1000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>
            <a:spLocks noChangeAspect="1"/>
          </p:cNvSpPr>
          <p:nvPr/>
        </p:nvSpPr>
        <p:spPr>
          <a:xfrm>
            <a:off x="2994343" y="1173813"/>
            <a:ext cx="70294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err="1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Fota</a:t>
            </a: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升级</a:t>
            </a:r>
            <a:endParaRPr lang="zh-CN" altLang="en-US" sz="1000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>
            <a:spLocks noChangeAspect="1"/>
          </p:cNvSpPr>
          <p:nvPr/>
        </p:nvSpPr>
        <p:spPr>
          <a:xfrm>
            <a:off x="3081338" y="1453511"/>
            <a:ext cx="38989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……</a:t>
            </a:r>
            <a:endParaRPr lang="en-US" altLang="zh-CN" sz="1000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>
            <a:spLocks noChangeAspect="1"/>
          </p:cNvSpPr>
          <p:nvPr/>
        </p:nvSpPr>
        <p:spPr>
          <a:xfrm>
            <a:off x="2164614" y="1480041"/>
            <a:ext cx="52197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专网</a:t>
            </a:r>
            <a:r>
              <a:rPr lang="en-US" altLang="zh-CN" sz="10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zh-CN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>
            <a:spLocks noChangeAspect="1"/>
          </p:cNvSpPr>
          <p:nvPr/>
        </p:nvSpPr>
        <p:spPr>
          <a:xfrm>
            <a:off x="3120605" y="2094707"/>
            <a:ext cx="985520" cy="213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i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(</a:t>
            </a:r>
            <a:r>
              <a:rPr lang="zh-CN" altLang="en-US" sz="800" i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导航相关</a:t>
            </a:r>
            <a:r>
              <a:rPr lang="en-US" altLang="zh-CN" sz="800" i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ULR/IP)</a:t>
            </a:r>
            <a:endParaRPr lang="en-US" altLang="zh-CN" sz="800" i="1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8" name="文本框 17"/>
          <p:cNvSpPr txBox="1">
            <a:spLocks noChangeAspect="1"/>
          </p:cNvSpPr>
          <p:nvPr/>
        </p:nvSpPr>
        <p:spPr>
          <a:xfrm>
            <a:off x="3199192" y="2356340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视频区域</a:t>
            </a:r>
            <a:endParaRPr lang="zh-CN" altLang="en-US" sz="1000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9" name="文本框 18"/>
          <p:cNvSpPr txBox="1">
            <a:spLocks noChangeAspect="1"/>
          </p:cNvSpPr>
          <p:nvPr/>
        </p:nvSpPr>
        <p:spPr>
          <a:xfrm>
            <a:off x="3154895" y="2601748"/>
            <a:ext cx="985520" cy="213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i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(</a:t>
            </a:r>
            <a:r>
              <a:rPr lang="zh-CN" altLang="en-US" sz="800" i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视频相关</a:t>
            </a:r>
            <a:r>
              <a:rPr lang="en-US" altLang="zh-CN" sz="800" i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ULR/IP)</a:t>
            </a:r>
            <a:endParaRPr lang="en-US" altLang="zh-CN" sz="800" i="1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0" name="文本框 19"/>
          <p:cNvSpPr txBox="1">
            <a:spLocks noChangeAspect="1"/>
          </p:cNvSpPr>
          <p:nvPr/>
        </p:nvSpPr>
        <p:spPr>
          <a:xfrm>
            <a:off x="3199192" y="2891503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音乐区域</a:t>
            </a:r>
            <a:endParaRPr lang="zh-CN" altLang="en-US" sz="1000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1" name="文本框 20"/>
          <p:cNvSpPr txBox="1">
            <a:spLocks noChangeAspect="1"/>
          </p:cNvSpPr>
          <p:nvPr/>
        </p:nvSpPr>
        <p:spPr>
          <a:xfrm>
            <a:off x="3199345" y="3152786"/>
            <a:ext cx="985520" cy="213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i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(</a:t>
            </a:r>
            <a:r>
              <a:rPr lang="zh-CN" altLang="en-US" sz="800" i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音乐相关</a:t>
            </a:r>
            <a:r>
              <a:rPr lang="en-US" altLang="zh-CN" sz="800" i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ULR/IP)</a:t>
            </a:r>
            <a:endParaRPr lang="en-US" altLang="zh-CN" sz="800" i="1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2" name="文本框 21"/>
          <p:cNvSpPr txBox="1">
            <a:spLocks noChangeAspect="1"/>
          </p:cNvSpPr>
          <p:nvPr/>
        </p:nvSpPr>
        <p:spPr>
          <a:xfrm>
            <a:off x="3268407" y="3438158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社交区域</a:t>
            </a:r>
            <a:endParaRPr lang="zh-CN" altLang="en-US" sz="1000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>
            <a:spLocks noChangeAspect="1"/>
          </p:cNvSpPr>
          <p:nvPr/>
        </p:nvSpPr>
        <p:spPr>
          <a:xfrm>
            <a:off x="3199345" y="3689916"/>
            <a:ext cx="985520" cy="213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i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(</a:t>
            </a:r>
            <a:r>
              <a:rPr lang="zh-CN" altLang="en-US" sz="800" i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社交相关</a:t>
            </a:r>
            <a:r>
              <a:rPr lang="en-US" altLang="zh-CN" sz="800" i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ULR/IP)</a:t>
            </a:r>
            <a:endParaRPr lang="en-US" altLang="zh-CN" sz="800" i="1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>
            <a:spLocks noChangeAspect="1"/>
          </p:cNvSpPr>
          <p:nvPr/>
        </p:nvSpPr>
        <p:spPr>
          <a:xfrm>
            <a:off x="3141407" y="3994852"/>
            <a:ext cx="944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语音识别区域</a:t>
            </a:r>
            <a:endParaRPr lang="zh-CN" altLang="en-US" sz="1000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6" name="文本框 25"/>
          <p:cNvSpPr txBox="1">
            <a:spLocks noChangeAspect="1"/>
          </p:cNvSpPr>
          <p:nvPr/>
        </p:nvSpPr>
        <p:spPr>
          <a:xfrm>
            <a:off x="3199345" y="4292965"/>
            <a:ext cx="1188720" cy="213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i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(</a:t>
            </a:r>
            <a:r>
              <a:rPr lang="zh-CN" altLang="en-US" sz="800" i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语音识别相关</a:t>
            </a:r>
            <a:r>
              <a:rPr lang="en-US" altLang="zh-CN" sz="800" i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ULR/IP)</a:t>
            </a:r>
            <a:endParaRPr lang="en-US" altLang="zh-CN" sz="800" i="1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7" name="矩形 26"/>
          <p:cNvSpPr>
            <a:spLocks noChangeAspect="1"/>
          </p:cNvSpPr>
          <p:nvPr/>
        </p:nvSpPr>
        <p:spPr>
          <a:xfrm>
            <a:off x="6004567" y="875582"/>
            <a:ext cx="2630304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联想懂的通信可针对不同内容提供</a:t>
            </a:r>
            <a:r>
              <a:rPr lang="en-US" altLang="zh-CN" sz="1000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SDD</a:t>
            </a:r>
            <a:r>
              <a:rPr lang="zh-CN" altLang="en-US" sz="1000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服务（</a:t>
            </a:r>
            <a:r>
              <a:rPr lang="en-US" altLang="zh-CN" sz="1000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Service define data plan</a:t>
            </a:r>
            <a:r>
              <a:rPr lang="zh-CN" altLang="en-US" sz="1000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服务定义流量），实现同一条</a:t>
            </a:r>
            <a:r>
              <a:rPr lang="en-US" altLang="zh-CN" sz="1000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APN</a:t>
            </a:r>
            <a:r>
              <a:rPr lang="zh-CN" altLang="en-US" sz="1000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通路按不同区域设计套餐，即实现指定</a:t>
            </a:r>
            <a:r>
              <a:rPr lang="en-US" altLang="zh-CN" sz="1000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IP/URL</a:t>
            </a:r>
            <a:r>
              <a:rPr lang="zh-CN" altLang="en-US" sz="1000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的分离计费。</a:t>
            </a:r>
            <a:endParaRPr lang="zh-CN" altLang="en-US" sz="1000" dirty="0">
              <a:solidFill>
                <a:srgbClr val="00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28" name="矩形 9"/>
          <p:cNvSpPr>
            <a:spLocks noChangeAspect="1"/>
          </p:cNvSpPr>
          <p:nvPr/>
        </p:nvSpPr>
        <p:spPr>
          <a:xfrm>
            <a:off x="4508877" y="875879"/>
            <a:ext cx="1106662" cy="1106662"/>
          </a:xfrm>
          <a:prstGeom prst="rect">
            <a:avLst/>
          </a:prstGeom>
          <a:solidFill>
            <a:srgbClr val="C00000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/>
          </a:p>
        </p:txBody>
      </p:sp>
      <p:sp>
        <p:nvSpPr>
          <p:cNvPr id="29" name="Content Placeholder 1"/>
          <p:cNvSpPr txBox="1">
            <a:spLocks noChangeAspect="1"/>
          </p:cNvSpPr>
          <p:nvPr/>
        </p:nvSpPr>
        <p:spPr bwMode="gray">
          <a:xfrm>
            <a:off x="4678518" y="1039442"/>
            <a:ext cx="766891" cy="822219"/>
          </a:xfrm>
          <a:prstGeom prst="rect">
            <a:avLst/>
          </a:prstGeom>
        </p:spPr>
        <p:txBody>
          <a:bodyPr lIns="121899" tIns="60949" rIns="121899" bIns="60949"/>
          <a:lstStyle/>
          <a:p>
            <a:pPr algn="ctr"/>
            <a:r>
              <a:rPr lang="en-US" altLang="zh-CN" dirty="0"/>
              <a:t>SDD</a:t>
            </a:r>
            <a:endParaRPr lang="en-US" altLang="zh-CN" dirty="0"/>
          </a:p>
          <a:p>
            <a:pPr algn="ctr"/>
            <a:r>
              <a:rPr lang="zh-CN" altLang="en-US" dirty="0"/>
              <a:t>服务</a:t>
            </a:r>
            <a:endParaRPr lang="zh-CN" altLang="en-US" dirty="0"/>
          </a:p>
        </p:txBody>
      </p:sp>
      <p:sp>
        <p:nvSpPr>
          <p:cNvPr id="30" name="矩形 29"/>
          <p:cNvSpPr>
            <a:spLocks noChangeAspect="1"/>
          </p:cNvSpPr>
          <p:nvPr/>
        </p:nvSpPr>
        <p:spPr>
          <a:xfrm>
            <a:off x="5101736" y="3528943"/>
            <a:ext cx="3069925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流量运营举例：</a:t>
            </a:r>
            <a:endParaRPr lang="en-US" altLang="zh-CN" sz="1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车企：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APN2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下免费赠送车主一定时长导航、音乐、语音识别等通信服务。</a:t>
            </a:r>
            <a:endParaRPr lang="en-US" altLang="zh-CN" sz="1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车主：按需购买公网、视频等通信服务。</a:t>
            </a:r>
            <a:endParaRPr lang="zh-CN" altLang="en-US" sz="1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>
            <a:spLocks noChangeAspect="1"/>
          </p:cNvSpPr>
          <p:nvPr/>
        </p:nvSpPr>
        <p:spPr>
          <a:xfrm>
            <a:off x="3162266" y="4543388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公网区域</a:t>
            </a:r>
            <a:endParaRPr lang="zh-CN" altLang="en-US" sz="1000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2" name="矩形 31"/>
          <p:cNvSpPr>
            <a:spLocks noChangeAspect="1"/>
          </p:cNvSpPr>
          <p:nvPr/>
        </p:nvSpPr>
        <p:spPr>
          <a:xfrm>
            <a:off x="4508964" y="2416754"/>
            <a:ext cx="1189599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定向锁定访问</a:t>
            </a:r>
            <a:endParaRPr lang="en-US" altLang="zh-CN" sz="1000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00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自由选配套餐</a:t>
            </a:r>
            <a:endParaRPr lang="zh-CN" altLang="en-US" sz="1000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174" y="2508574"/>
            <a:ext cx="248970" cy="24897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218" y="2468122"/>
            <a:ext cx="387452" cy="295433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371" y="2510792"/>
            <a:ext cx="252510" cy="247607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324" y="2507017"/>
            <a:ext cx="247607" cy="247607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8" t="3364" r="20791" b="3443"/>
          <a:stretch>
            <a:fillRect/>
          </a:stretch>
        </p:blipFill>
        <p:spPr>
          <a:xfrm>
            <a:off x="8070374" y="2507017"/>
            <a:ext cx="262345" cy="257590"/>
          </a:xfrm>
          <a:prstGeom prst="rect">
            <a:avLst/>
          </a:prstGeom>
        </p:spPr>
      </p:pic>
      <p:sp>
        <p:nvSpPr>
          <p:cNvPr id="38" name="文本框 37"/>
          <p:cNvSpPr txBox="1">
            <a:spLocks noChangeAspect="1"/>
          </p:cNvSpPr>
          <p:nvPr/>
        </p:nvSpPr>
        <p:spPr>
          <a:xfrm>
            <a:off x="8685352" y="2461616"/>
            <a:ext cx="38989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……</a:t>
            </a:r>
            <a:endParaRPr lang="en-US" altLang="zh-CN" sz="1000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标题 2"/>
          <p:cNvSpPr txBox="1"/>
          <p:nvPr/>
        </p:nvSpPr>
        <p:spPr bwMode="gray">
          <a:xfrm>
            <a:off x="411587" y="205740"/>
            <a:ext cx="8307201" cy="390906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zh-CN" altLang="en-US" sz="20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智能车联终端功能</a:t>
            </a:r>
            <a:endParaRPr lang="zh-CN" altLang="en-US" sz="20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11212" y="1270673"/>
            <a:ext cx="94488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565"/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呼叫类服务</a:t>
            </a:r>
            <a:endParaRPr lang="zh-CN" altLang="en-US" sz="1200" dirty="0">
              <a:solidFill>
                <a:srgbClr val="000000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487193" y="1270673"/>
            <a:ext cx="1449705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565"/>
            <a:r>
              <a:rPr lang="zh-CN" altLang="en-US" sz="1200" b="1" dirty="0">
                <a:solidFill>
                  <a:srgbClr val="000000"/>
                </a:solidFill>
                <a:latin typeface="Arial" panose="020B0604020202020204"/>
                <a:ea typeface="黑体" panose="02010609060101010101" pitchFamily="49" charset="-122"/>
              </a:rPr>
              <a:t>无线数据上传</a:t>
            </a:r>
            <a:r>
              <a:rPr lang="en-US" altLang="zh-CN" sz="1200" b="1" dirty="0">
                <a:solidFill>
                  <a:srgbClr val="000000"/>
                </a:solidFill>
                <a:latin typeface="Arial" panose="020B0604020202020204"/>
                <a:ea typeface="黑体" panose="02010609060101010101" pitchFamily="49" charset="-122"/>
              </a:rPr>
              <a:t>/</a:t>
            </a:r>
            <a:r>
              <a:rPr lang="zh-CN" altLang="en-US" sz="1200" b="1" dirty="0">
                <a:solidFill>
                  <a:srgbClr val="000000"/>
                </a:solidFill>
                <a:latin typeface="Arial" panose="020B0604020202020204"/>
                <a:ea typeface="黑体" panose="02010609060101010101" pitchFamily="49" charset="-122"/>
              </a:rPr>
              <a:t>下载</a:t>
            </a:r>
            <a:endParaRPr lang="zh-CN" altLang="en-US" sz="1200" dirty="0">
              <a:solidFill>
                <a:srgbClr val="000000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961742" y="1270673"/>
            <a:ext cx="1254125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565"/>
            <a:r>
              <a:rPr lang="zh-CN" altLang="en-US" sz="1200" b="1" dirty="0">
                <a:solidFill>
                  <a:srgbClr val="000000"/>
                </a:solidFill>
                <a:latin typeface="Arial" panose="020B0604020202020204"/>
                <a:ea typeface="黑体" panose="02010609060101010101" pitchFamily="49" charset="-122"/>
              </a:rPr>
              <a:t>远程定位及控制</a:t>
            </a:r>
            <a:endParaRPr lang="zh-CN" altLang="en-US" sz="1200" dirty="0">
              <a:solidFill>
                <a:srgbClr val="000000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463162" y="1270673"/>
            <a:ext cx="79502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565"/>
            <a:r>
              <a:rPr lang="zh-CN" altLang="en-US" sz="1200" b="1" dirty="0">
                <a:solidFill>
                  <a:srgbClr val="000000"/>
                </a:solidFill>
                <a:latin typeface="Arial" panose="020B0604020202020204"/>
                <a:ea typeface="黑体" panose="02010609060101010101" pitchFamily="49" charset="-122"/>
              </a:rPr>
              <a:t>远程升级</a:t>
            </a:r>
            <a:endParaRPr lang="zh-CN" altLang="en-US" sz="1200" dirty="0">
              <a:solidFill>
                <a:srgbClr val="000000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67068" y="3399043"/>
            <a:ext cx="1124585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565"/>
            <a:r>
              <a:rPr lang="en-US" altLang="zh-CN" sz="1200" b="1" dirty="0">
                <a:solidFill>
                  <a:srgbClr val="000000"/>
                </a:solidFill>
                <a:latin typeface="Arial" panose="020B0604020202020204"/>
                <a:ea typeface="黑体" panose="02010609060101010101" pitchFamily="49" charset="-122"/>
              </a:rPr>
              <a:t>CAN</a:t>
            </a:r>
            <a:r>
              <a:rPr lang="zh-CN" altLang="en-US" sz="1200" b="1" dirty="0">
                <a:solidFill>
                  <a:srgbClr val="000000"/>
                </a:solidFill>
                <a:latin typeface="Arial" panose="020B0604020202020204"/>
                <a:ea typeface="黑体" panose="02010609060101010101" pitchFamily="49" charset="-122"/>
              </a:rPr>
              <a:t>通信功能</a:t>
            </a:r>
            <a:endParaRPr lang="zh-CN" altLang="en-US" sz="1200" dirty="0">
              <a:solidFill>
                <a:srgbClr val="000000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608478" y="3399043"/>
            <a:ext cx="110109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565"/>
            <a:r>
              <a:rPr lang="zh-CN" altLang="en-US" sz="1200" b="1" dirty="0">
                <a:solidFill>
                  <a:srgbClr val="000000"/>
                </a:solidFill>
                <a:latin typeface="Arial" panose="020B0604020202020204"/>
                <a:ea typeface="黑体" panose="02010609060101010101" pitchFamily="49" charset="-122"/>
              </a:rPr>
              <a:t>信息存储功能</a:t>
            </a:r>
            <a:endParaRPr lang="zh-CN" altLang="en-US" sz="1200" dirty="0">
              <a:solidFill>
                <a:srgbClr val="000000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961742" y="3399043"/>
            <a:ext cx="110109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565"/>
            <a:r>
              <a:rPr lang="zh-CN" altLang="en-US" sz="1200" b="1" dirty="0">
                <a:solidFill>
                  <a:srgbClr val="000000"/>
                </a:solidFill>
                <a:latin typeface="Arial" panose="020B0604020202020204"/>
                <a:ea typeface="黑体" panose="02010609060101010101" pitchFamily="49" charset="-122"/>
              </a:rPr>
              <a:t>电源管理功能</a:t>
            </a:r>
            <a:endParaRPr lang="zh-CN" altLang="en-US" sz="1200" dirty="0">
              <a:solidFill>
                <a:srgbClr val="000000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523487" y="3399043"/>
            <a:ext cx="79502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565"/>
            <a:r>
              <a:rPr lang="zh-CN" altLang="en-US" sz="1200" b="1" dirty="0">
                <a:solidFill>
                  <a:srgbClr val="000000"/>
                </a:solidFill>
                <a:latin typeface="Arial" panose="020B0604020202020204"/>
                <a:ea typeface="黑体" panose="02010609060101010101" pitchFamily="49" charset="-122"/>
              </a:rPr>
              <a:t>娱乐功能</a:t>
            </a:r>
            <a:endParaRPr lang="zh-CN" altLang="en-US" sz="1200" dirty="0">
              <a:solidFill>
                <a:srgbClr val="000000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67335" y="1510665"/>
            <a:ext cx="1530985" cy="1050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/>
            <a:r>
              <a:rPr lang="en-US" altLang="zh-CN" sz="825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E-call</a:t>
            </a:r>
            <a:endParaRPr lang="en-US" altLang="zh-CN" sz="825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1218565"/>
            <a:r>
              <a:rPr lang="zh-CN" altLang="en-US" sz="75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支持自动碰撞报警和手动紧急呼叫</a:t>
            </a:r>
            <a:endParaRPr lang="zh-CN" altLang="en-US" sz="75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1218565"/>
            <a:r>
              <a:rPr lang="en-US" altLang="zh-CN" sz="825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B-call</a:t>
            </a:r>
            <a:endParaRPr lang="en-US" altLang="zh-CN" sz="825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1218565"/>
            <a:r>
              <a:rPr lang="zh-CN" altLang="en-US" sz="75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支持道路救援呼叫信息服务</a:t>
            </a:r>
            <a:endParaRPr lang="zh-CN" altLang="en-US" sz="75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1218565"/>
            <a:r>
              <a:rPr lang="en-US" altLang="zh-CN" sz="825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I-call</a:t>
            </a:r>
            <a:endParaRPr lang="en-US" altLang="zh-CN" sz="825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1218565"/>
            <a:r>
              <a:rPr lang="zh-CN" altLang="en-US" sz="75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支持信息呼叫服务，如目的地下发等</a:t>
            </a:r>
            <a:endParaRPr lang="zh-CN" altLang="en-US" sz="825" dirty="0">
              <a:solidFill>
                <a:srgbClr val="000000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619561" y="1546106"/>
            <a:ext cx="1186243" cy="850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lnSpc>
                <a:spcPct val="125000"/>
              </a:lnSpc>
            </a:pPr>
            <a:r>
              <a:rPr lang="zh-CN" altLang="en-US" sz="79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上传车辆的整车信息、</a:t>
            </a:r>
            <a:r>
              <a:rPr lang="zh-CN" altLang="en-US" sz="79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卫星定位信息、电池信息、故障信息等</a:t>
            </a:r>
            <a:endParaRPr lang="zh-CN" altLang="en-US" sz="79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1218565">
              <a:lnSpc>
                <a:spcPct val="125000"/>
              </a:lnSpc>
            </a:pPr>
            <a:r>
              <a:rPr lang="zh-CN" altLang="en-US" sz="79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支持无线通信</a:t>
            </a:r>
            <a:r>
              <a:rPr lang="zh-CN" altLang="en-US" sz="79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盲区补传</a:t>
            </a:r>
            <a:r>
              <a:rPr lang="en-US" altLang="zh-CN" sz="79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,</a:t>
            </a:r>
            <a:endParaRPr lang="zh-CN" altLang="en-US" sz="79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1218565">
              <a:lnSpc>
                <a:spcPct val="125000"/>
              </a:lnSpc>
            </a:pPr>
            <a:r>
              <a:rPr lang="zh-CN" altLang="en-US" sz="79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支持</a:t>
            </a:r>
            <a:r>
              <a:rPr lang="zh-CN" altLang="en-US" sz="79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数据下载</a:t>
            </a:r>
            <a:endParaRPr lang="zh-CN" altLang="en-US" sz="900" dirty="0">
              <a:solidFill>
                <a:srgbClr val="000000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029835" y="1546225"/>
            <a:ext cx="1607185" cy="850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lnSpc>
                <a:spcPct val="125000"/>
              </a:lnSpc>
            </a:pPr>
            <a:r>
              <a:rPr lang="zh-CN" altLang="en-US" sz="79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配合车主</a:t>
            </a:r>
            <a:r>
              <a:rPr lang="en-US" altLang="zh-CN" sz="79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altLang="en-US" sz="79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或后台服务对车辆进行远程控制如车门开启锁止等</a:t>
            </a:r>
            <a:r>
              <a:rPr lang="en-US" altLang="zh-CN" sz="79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;</a:t>
            </a:r>
            <a:endParaRPr lang="en-US" altLang="zh-CN" sz="79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1218565">
              <a:lnSpc>
                <a:spcPct val="125000"/>
              </a:lnSpc>
            </a:pPr>
            <a:r>
              <a:rPr lang="zh-CN" altLang="en-US" sz="79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自带</a:t>
            </a:r>
            <a:r>
              <a:rPr lang="en-US" altLang="zh-CN" sz="79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GPS</a:t>
            </a:r>
            <a:r>
              <a:rPr lang="zh-CN" altLang="en-US" sz="79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模块，可实现车辆轨迹上报，并提供远程位置查询、被盗车辆追踪、电子围栏等功能</a:t>
            </a:r>
            <a:endParaRPr lang="zh-CN" altLang="en-US" sz="79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523873" y="1510546"/>
            <a:ext cx="1019675" cy="1002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lnSpc>
                <a:spcPct val="125000"/>
              </a:lnSpc>
            </a:pPr>
            <a:r>
              <a:rPr lang="zh-CN" altLang="en-US" sz="79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联合车联网平台实现自身应用远程升级，车机</a:t>
            </a:r>
            <a:r>
              <a:rPr lang="en-US" altLang="zh-CN" sz="79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altLang="en-US" sz="79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远程升级，汽车</a:t>
            </a:r>
            <a:r>
              <a:rPr lang="en-US" altLang="zh-CN" sz="79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ECU</a:t>
            </a:r>
            <a:r>
              <a:rPr lang="zh-CN" altLang="en-US" sz="79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远程升级；具有断点续传能力。</a:t>
            </a:r>
            <a:endParaRPr lang="zh-CN" altLang="en-US" sz="79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11395" y="3674845"/>
            <a:ext cx="1232828" cy="856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/>
            <a:r>
              <a:rPr lang="zh-CN" altLang="en-US" sz="825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通过</a:t>
            </a:r>
            <a:r>
              <a:rPr lang="en-US" altLang="zh-CN" sz="825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CAN</a:t>
            </a:r>
            <a:r>
              <a:rPr lang="zh-CN" altLang="en-US" sz="825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总线，</a:t>
            </a:r>
            <a:r>
              <a:rPr lang="en-US" altLang="zh-CN" sz="825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T-Box</a:t>
            </a:r>
            <a:r>
              <a:rPr lang="zh-CN" altLang="en-US" sz="825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可获得汽车的实时数据，支持车况监测、数据分析、远程诊断、驾驶行为分析、车辆防盗报警等</a:t>
            </a:r>
            <a:endParaRPr lang="zh-CN" altLang="en-US" sz="825" dirty="0">
              <a:solidFill>
                <a:srgbClr val="000000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618740" y="3674745"/>
            <a:ext cx="1473835" cy="850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lnSpc>
                <a:spcPct val="125000"/>
              </a:lnSpc>
            </a:pPr>
            <a:r>
              <a:rPr lang="zh-CN" altLang="en-US" sz="79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自带</a:t>
            </a:r>
            <a:r>
              <a:rPr lang="en-US" altLang="zh-CN" sz="79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eMMC</a:t>
            </a:r>
            <a:r>
              <a:rPr lang="zh-CN" altLang="en-US" sz="79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存储芯片，可将</a:t>
            </a:r>
            <a:r>
              <a:rPr lang="en-US" altLang="zh-CN" sz="79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CAN</a:t>
            </a:r>
            <a:r>
              <a:rPr lang="zh-CN" altLang="en-US" sz="79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数据及其它关键数据等实时存储在本地。可通过</a:t>
            </a:r>
            <a:r>
              <a:rPr lang="en-US" altLang="zh-CN" sz="79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WiFi</a:t>
            </a:r>
            <a:r>
              <a:rPr lang="zh-CN" altLang="en-US" sz="79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79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USB</a:t>
            </a:r>
            <a:r>
              <a:rPr lang="zh-CN" altLang="en-US" sz="79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等将数据导出或清除</a:t>
            </a:r>
            <a:endParaRPr lang="zh-CN" altLang="en-US" sz="900" dirty="0">
              <a:solidFill>
                <a:srgbClr val="000000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961742" y="3753394"/>
            <a:ext cx="1186243" cy="699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lnSpc>
                <a:spcPct val="125000"/>
              </a:lnSpc>
            </a:pPr>
            <a:r>
              <a:rPr lang="zh-CN" altLang="en-US" sz="79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可实现休眠、唤醒功能，支持</a:t>
            </a:r>
            <a:r>
              <a:rPr lang="en-US" altLang="zh-CN" sz="79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CAN</a:t>
            </a:r>
            <a:r>
              <a:rPr lang="zh-CN" altLang="en-US" sz="79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信号唤醒、短信唤醒和外部</a:t>
            </a:r>
            <a:r>
              <a:rPr lang="en-US" altLang="zh-CN" sz="79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IO</a:t>
            </a:r>
            <a:r>
              <a:rPr lang="zh-CN" altLang="en-US" sz="79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唤醒方式。</a:t>
            </a:r>
            <a:endParaRPr lang="zh-CN" altLang="en-US" sz="79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410843" y="3680370"/>
            <a:ext cx="1019675" cy="850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lnSpc>
                <a:spcPct val="125000"/>
              </a:lnSpc>
            </a:pPr>
            <a:r>
              <a:rPr lang="zh-CN" altLang="en-US" sz="79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提供移动</a:t>
            </a:r>
            <a:r>
              <a:rPr lang="en-US" altLang="zh-CN" sz="79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WiFi</a:t>
            </a:r>
            <a:r>
              <a:rPr lang="zh-CN" altLang="en-US" sz="79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热点供乘客接入互联网。通过</a:t>
            </a:r>
            <a:r>
              <a:rPr lang="en-US" altLang="zh-CN" sz="79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USB</a:t>
            </a:r>
            <a:r>
              <a:rPr lang="zh-CN" altLang="en-US" sz="79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连接车机，供用户使用信息娱乐服务</a:t>
            </a:r>
            <a:endParaRPr lang="zh-CN" altLang="en-US" sz="79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1" name="Picture 2" descr="https://timgsa.baidu.com/timg?image&amp;quality=80&amp;size=b9999_10000&amp;sec=1504839312&amp;di=b4536dfe79f9ab0ceba2a2f80b7f8882&amp;imgtype=jpg&amp;er=1&amp;src=http%3A%2F%2Fimgsrc.baidu.com%2Fimage%2Fc0%253Dshijue1%252C0%252C0%252C294%252C40%2Fsign%3Dfdb5a32b8d44ebf8797c6c7cb190bd5f%2F1b4c510fd9f9d72af68c8a35de2a2834349bbb2a.jpg"/>
          <p:cNvPicPr>
            <a:picLocks noChangeAspect="1" noChangeArrowheads="1"/>
          </p:cNvPicPr>
          <p:nvPr/>
        </p:nvPicPr>
        <p:blipFill rotWithShape="1">
          <a:blip r:embed="rId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6"/>
          <a:stretch>
            <a:fillRect/>
          </a:stretch>
        </p:blipFill>
        <p:spPr bwMode="auto">
          <a:xfrm>
            <a:off x="530645" y="680260"/>
            <a:ext cx="516416" cy="55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s://timgsa.baidu.com/timg?image&amp;quality=80&amp;size=b9999_10000&amp;sec=1504839384&amp;di=a3b879990b9e1d7111d905ca6d9c622a&amp;imgtype=jpg&amp;er=1&amp;src=http%3A%2F%2Fpic.58pic.com%2F58pic%2F15%2F17%2F97%2F03h58PICp8R_1024.jpg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8"/>
          <a:stretch>
            <a:fillRect/>
          </a:stretch>
        </p:blipFill>
        <p:spPr bwMode="auto">
          <a:xfrm>
            <a:off x="2888108" y="680261"/>
            <a:ext cx="542444" cy="59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https://timgsa.baidu.com/timg?image&amp;quality=80&amp;size=b9999_10000&amp;sec=1504244731884&amp;di=a0c13b065905f46499e1e95a8987907a&amp;imgtype=0&amp;src=http%3A%2F%2Fm.qqzhi.com%2Fupload%2Fimg_5_209243463D2859761078_2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8" b="10508"/>
          <a:stretch>
            <a:fillRect/>
          </a:stretch>
        </p:blipFill>
        <p:spPr bwMode="auto">
          <a:xfrm>
            <a:off x="5173175" y="702801"/>
            <a:ext cx="763292" cy="56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图片 43" descr="https://timgsa.baidu.com/timg?image&amp;quality=80&amp;size=b9999_10000&amp;sec=1504244788793&amp;di=1d7844dc33f81831f7122c8de92c5300&amp;imgtype=0&amp;src=http%3A%2F%2Fimg.qqzhi.com%2Fupload%2Fimg_2_3893588917D2578716431_23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4" t="11763" r="23341" b="22353"/>
          <a:stretch>
            <a:fillRect/>
          </a:stretch>
        </p:blipFill>
        <p:spPr bwMode="auto">
          <a:xfrm>
            <a:off x="7635909" y="727566"/>
            <a:ext cx="449044" cy="542640"/>
          </a:xfrm>
          <a:custGeom>
            <a:avLst/>
            <a:gdLst>
              <a:gd name="connsiteX0" fmla="*/ 341709 w 683418"/>
              <a:gd name="connsiteY0" fmla="*/ 0 h 721114"/>
              <a:gd name="connsiteX1" fmla="*/ 683418 w 683418"/>
              <a:gd name="connsiteY1" fmla="*/ 341709 h 721114"/>
              <a:gd name="connsiteX2" fmla="*/ 474718 w 683418"/>
              <a:gd name="connsiteY2" fmla="*/ 656565 h 721114"/>
              <a:gd name="connsiteX3" fmla="*/ 458363 w 683418"/>
              <a:gd name="connsiteY3" fmla="*/ 661642 h 721114"/>
              <a:gd name="connsiteX4" fmla="*/ 445293 w 683418"/>
              <a:gd name="connsiteY4" fmla="*/ 690157 h 721114"/>
              <a:gd name="connsiteX5" fmla="*/ 378618 w 683418"/>
              <a:gd name="connsiteY5" fmla="*/ 713970 h 721114"/>
              <a:gd name="connsiteX6" fmla="*/ 273843 w 683418"/>
              <a:gd name="connsiteY6" fmla="*/ 721114 h 721114"/>
              <a:gd name="connsiteX7" fmla="*/ 228599 w 683418"/>
              <a:gd name="connsiteY7" fmla="*/ 668726 h 721114"/>
              <a:gd name="connsiteX8" fmla="*/ 232130 w 683418"/>
              <a:gd name="connsiteY8" fmla="*/ 663838 h 721114"/>
              <a:gd name="connsiteX9" fmla="*/ 208700 w 683418"/>
              <a:gd name="connsiteY9" fmla="*/ 656565 h 721114"/>
              <a:gd name="connsiteX10" fmla="*/ 0 w 683418"/>
              <a:gd name="connsiteY10" fmla="*/ 341709 h 721114"/>
              <a:gd name="connsiteX11" fmla="*/ 341709 w 683418"/>
              <a:gd name="connsiteY11" fmla="*/ 0 h 721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3418" h="721114">
                <a:moveTo>
                  <a:pt x="341709" y="0"/>
                </a:moveTo>
                <a:cubicBezTo>
                  <a:pt x="530430" y="0"/>
                  <a:pt x="683418" y="152988"/>
                  <a:pt x="683418" y="341709"/>
                </a:cubicBezTo>
                <a:cubicBezTo>
                  <a:pt x="683418" y="483250"/>
                  <a:pt x="597362" y="604691"/>
                  <a:pt x="474718" y="656565"/>
                </a:cubicBezTo>
                <a:lnTo>
                  <a:pt x="458363" y="661642"/>
                </a:lnTo>
                <a:lnTo>
                  <a:pt x="445293" y="690157"/>
                </a:lnTo>
                <a:lnTo>
                  <a:pt x="378618" y="713970"/>
                </a:lnTo>
                <a:lnTo>
                  <a:pt x="273843" y="721114"/>
                </a:lnTo>
                <a:lnTo>
                  <a:pt x="228599" y="668726"/>
                </a:lnTo>
                <a:lnTo>
                  <a:pt x="232130" y="663838"/>
                </a:lnTo>
                <a:lnTo>
                  <a:pt x="208700" y="656565"/>
                </a:lnTo>
                <a:cubicBezTo>
                  <a:pt x="86056" y="604691"/>
                  <a:pt x="0" y="483250"/>
                  <a:pt x="0" y="341709"/>
                </a:cubicBezTo>
                <a:cubicBezTo>
                  <a:pt x="0" y="152988"/>
                  <a:pt x="152988" y="0"/>
                  <a:pt x="34170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0" descr="https://timgsa.baidu.com/timg?image&amp;quality=80&amp;size=b9999_10000&amp;sec=1504244873803&amp;di=7a32cf4248731f4a6255921976604781&amp;imgtype=0&amp;src=http%3A%2F%2Fpic31.photophoto.cn%2F20140523%2F0022005528499235_b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50" t="51457" r="6239" b="33612"/>
          <a:stretch>
            <a:fillRect/>
          </a:stretch>
        </p:blipFill>
        <p:spPr bwMode="auto">
          <a:xfrm>
            <a:off x="530711" y="2852754"/>
            <a:ext cx="443210" cy="47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2" descr="https://timgsa.baidu.com/timg?image&amp;quality=80&amp;size=b9999_10000&amp;sec=1504244960497&amp;di=5c1847a259e66ce2a5a02d11cde2af3c&amp;imgtype=0&amp;src=http%3A%2F%2Fico.58pic.com%2Ficonset02%2Fthe_spherical%2Fgif%2F15395.gif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8"/>
          <a:stretch>
            <a:fillRect/>
          </a:stretch>
        </p:blipFill>
        <p:spPr bwMode="auto">
          <a:xfrm>
            <a:off x="2887932" y="2853179"/>
            <a:ext cx="480250" cy="51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4" descr="https://timgsa.baidu.com/timg?image&amp;quality=80&amp;size=b9999_10000&amp;sec=1504245047980&amp;di=3ff3c3a6a04a7fd614739fd90e73704b&amp;imgtype=0&amp;src=http%3A%2F%2Fsrc.onlinedown.net%2Fnew_img%2Fapk_logo%2F2015%2F0916%2F257251_1442399197_4985.png"/>
          <p:cNvPicPr>
            <a:picLocks noChangeAspect="1" noChangeArrowheads="1"/>
          </p:cNvPicPr>
          <p:nvPr/>
        </p:nvPicPr>
        <p:blipFill>
          <a:blip r:embed="rId7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483" y="2852795"/>
            <a:ext cx="476801" cy="54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8" descr="https://timgsa.baidu.com/timg?image&amp;quality=80&amp;size=b9999_10000&amp;sec=1504245144855&amp;di=e7308ff80f146137fa9d2cbe9f0e96bc&amp;imgtype=0&amp;src=http%3A%2F%2Fcdn2.image.apk.gfan.com%2Fasdf%2FPImages%2F2014%2F11%2F7%2Fldpi_659579_2514c4f90-966e-4d50-8c1d-23e69ee8af76.png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810" y="2819312"/>
            <a:ext cx="448075" cy="51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组合 188"/>
          <p:cNvGrpSpPr/>
          <p:nvPr/>
        </p:nvGrpSpPr>
        <p:grpSpPr>
          <a:xfrm rot="0">
            <a:off x="84455" y="1618615"/>
            <a:ext cx="4100830" cy="1762760"/>
            <a:chOff x="516593" y="2850210"/>
            <a:chExt cx="3252644" cy="1677340"/>
          </a:xfrm>
        </p:grpSpPr>
        <p:pic>
          <p:nvPicPr>
            <p:cNvPr id="190" name="图片 189"/>
            <p:cNvPicPr>
              <a:picLocks noChangeAspect="1"/>
            </p:cNvPicPr>
            <p:nvPr/>
          </p:nvPicPr>
          <p:blipFill rotWithShape="1">
            <a:blip r:embed="rId1"/>
            <a:srcRect t="23950" b="40259"/>
            <a:stretch>
              <a:fillRect/>
            </a:stretch>
          </p:blipFill>
          <p:spPr>
            <a:xfrm>
              <a:off x="1096087" y="2987040"/>
              <a:ext cx="2673150" cy="1540510"/>
            </a:xfrm>
            <a:prstGeom prst="rect">
              <a:avLst/>
            </a:prstGeom>
          </p:spPr>
        </p:pic>
        <p:pic>
          <p:nvPicPr>
            <p:cNvPr id="191" name="图片 19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6593" y="2850210"/>
              <a:ext cx="579493" cy="1677340"/>
            </a:xfrm>
            <a:prstGeom prst="rect">
              <a:avLst/>
            </a:prstGeom>
          </p:spPr>
        </p:pic>
        <p:pic>
          <p:nvPicPr>
            <p:cNvPr id="192" name="图片 191"/>
            <p:cNvPicPr>
              <a:picLocks noChangeAspect="1"/>
            </p:cNvPicPr>
            <p:nvPr/>
          </p:nvPicPr>
          <p:blipFill rotWithShape="1">
            <a:blip r:embed="rId3"/>
            <a:srcRect l="15646"/>
            <a:stretch>
              <a:fillRect/>
            </a:stretch>
          </p:blipFill>
          <p:spPr>
            <a:xfrm>
              <a:off x="1096087" y="2850210"/>
              <a:ext cx="2673150" cy="136830"/>
            </a:xfrm>
            <a:prstGeom prst="rect">
              <a:avLst/>
            </a:prstGeom>
          </p:spPr>
        </p:pic>
      </p:grpSp>
      <p:sp>
        <p:nvSpPr>
          <p:cNvPr id="228" name="矩形 227"/>
          <p:cNvSpPr/>
          <p:nvPr/>
        </p:nvSpPr>
        <p:spPr>
          <a:xfrm>
            <a:off x="1198880" y="843280"/>
            <a:ext cx="136271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SaaS+PaaS</a:t>
            </a:r>
            <a:endParaRPr lang="en-US" altLang="zh-CN" sz="1600" b="1" dirty="0" err="1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9" name="矩形 228"/>
          <p:cNvSpPr/>
          <p:nvPr/>
        </p:nvSpPr>
        <p:spPr>
          <a:xfrm>
            <a:off x="616585" y="1261110"/>
            <a:ext cx="2560955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公有云</a:t>
            </a:r>
            <a:r>
              <a:rPr lang="en-US" altLang="zh-CN" sz="1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SaaS</a:t>
            </a:r>
            <a:r>
              <a:rPr lang="zh-CN" altLang="en-US" sz="1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服务，</a:t>
            </a:r>
            <a:r>
              <a:rPr lang="en-US" altLang="zh-CN" sz="1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Rest-API</a:t>
            </a:r>
            <a:r>
              <a:rPr lang="zh-CN" altLang="en-US" sz="1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易集成</a:t>
            </a:r>
            <a:endParaRPr lang="zh-CN" altLang="en-US" sz="10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30" name="组合 229"/>
          <p:cNvGrpSpPr/>
          <p:nvPr/>
        </p:nvGrpSpPr>
        <p:grpSpPr>
          <a:xfrm rot="0">
            <a:off x="1012190" y="788670"/>
            <a:ext cx="495935" cy="117475"/>
            <a:chOff x="1467130" y="2100212"/>
            <a:chExt cx="579493" cy="150710"/>
          </a:xfrm>
        </p:grpSpPr>
        <p:cxnSp>
          <p:nvCxnSpPr>
            <p:cNvPr id="231" name="直接连接符 230"/>
            <p:cNvCxnSpPr/>
            <p:nvPr/>
          </p:nvCxnSpPr>
          <p:spPr>
            <a:xfrm>
              <a:off x="1467130" y="2133086"/>
              <a:ext cx="579493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/>
          </p:nvCxnSpPr>
          <p:spPr>
            <a:xfrm>
              <a:off x="1557103" y="2101336"/>
              <a:ext cx="0" cy="14958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椭圆 232"/>
            <p:cNvSpPr/>
            <p:nvPr/>
          </p:nvSpPr>
          <p:spPr>
            <a:xfrm>
              <a:off x="1522972" y="2100212"/>
              <a:ext cx="65747" cy="6574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34" name="组合 233"/>
          <p:cNvGrpSpPr/>
          <p:nvPr/>
        </p:nvGrpSpPr>
        <p:grpSpPr>
          <a:xfrm rot="0" flipH="1" flipV="1">
            <a:off x="2298065" y="1048385"/>
            <a:ext cx="495935" cy="117475"/>
            <a:chOff x="1467130" y="2100212"/>
            <a:chExt cx="579493" cy="150710"/>
          </a:xfrm>
        </p:grpSpPr>
        <p:cxnSp>
          <p:nvCxnSpPr>
            <p:cNvPr id="235" name="直接连接符 234"/>
            <p:cNvCxnSpPr/>
            <p:nvPr/>
          </p:nvCxnSpPr>
          <p:spPr>
            <a:xfrm>
              <a:off x="1467130" y="2133086"/>
              <a:ext cx="579493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/>
          </p:nvCxnSpPr>
          <p:spPr>
            <a:xfrm>
              <a:off x="1557103" y="2101336"/>
              <a:ext cx="0" cy="14958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椭圆 236"/>
            <p:cNvSpPr/>
            <p:nvPr/>
          </p:nvSpPr>
          <p:spPr>
            <a:xfrm>
              <a:off x="1522972" y="2100212"/>
              <a:ext cx="65747" cy="6574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38" name="矩形 237"/>
          <p:cNvSpPr/>
          <p:nvPr/>
        </p:nvSpPr>
        <p:spPr>
          <a:xfrm>
            <a:off x="5987415" y="853440"/>
            <a:ext cx="140843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私有化</a:t>
            </a: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MNO</a:t>
            </a:r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9" name="矩形 238"/>
          <p:cNvSpPr/>
          <p:nvPr/>
        </p:nvSpPr>
        <p:spPr>
          <a:xfrm>
            <a:off x="5537200" y="1261110"/>
            <a:ext cx="2307590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独立版本，灵活拓展，个性定制</a:t>
            </a:r>
            <a:endParaRPr lang="zh-CN" altLang="en-US" sz="10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40" name="组合 239"/>
          <p:cNvGrpSpPr/>
          <p:nvPr/>
        </p:nvGrpSpPr>
        <p:grpSpPr>
          <a:xfrm rot="0">
            <a:off x="5822950" y="798830"/>
            <a:ext cx="495935" cy="117475"/>
            <a:chOff x="1467130" y="2100212"/>
            <a:chExt cx="579493" cy="150710"/>
          </a:xfrm>
        </p:grpSpPr>
        <p:cxnSp>
          <p:nvCxnSpPr>
            <p:cNvPr id="241" name="直接连接符 240"/>
            <p:cNvCxnSpPr/>
            <p:nvPr/>
          </p:nvCxnSpPr>
          <p:spPr>
            <a:xfrm>
              <a:off x="1467130" y="2133086"/>
              <a:ext cx="579493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/>
          </p:nvCxnSpPr>
          <p:spPr>
            <a:xfrm>
              <a:off x="1557103" y="2101336"/>
              <a:ext cx="0" cy="14958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椭圆 242"/>
            <p:cNvSpPr/>
            <p:nvPr/>
          </p:nvSpPr>
          <p:spPr>
            <a:xfrm>
              <a:off x="1522972" y="2100212"/>
              <a:ext cx="65747" cy="6574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44" name="组合 243"/>
          <p:cNvGrpSpPr/>
          <p:nvPr/>
        </p:nvGrpSpPr>
        <p:grpSpPr>
          <a:xfrm rot="0" flipH="1" flipV="1">
            <a:off x="6999605" y="1083310"/>
            <a:ext cx="495935" cy="117475"/>
            <a:chOff x="1467130" y="2100212"/>
            <a:chExt cx="579493" cy="150710"/>
          </a:xfrm>
        </p:grpSpPr>
        <p:cxnSp>
          <p:nvCxnSpPr>
            <p:cNvPr id="245" name="直接连接符 244"/>
            <p:cNvCxnSpPr/>
            <p:nvPr/>
          </p:nvCxnSpPr>
          <p:spPr>
            <a:xfrm>
              <a:off x="1467130" y="2133086"/>
              <a:ext cx="579493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/>
          </p:nvCxnSpPr>
          <p:spPr>
            <a:xfrm>
              <a:off x="1557103" y="2101336"/>
              <a:ext cx="0" cy="14958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7" name="椭圆 246"/>
            <p:cNvSpPr/>
            <p:nvPr/>
          </p:nvSpPr>
          <p:spPr>
            <a:xfrm>
              <a:off x="1522972" y="2100212"/>
              <a:ext cx="65747" cy="6574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62" name="图片 6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285" y="1506220"/>
            <a:ext cx="4635500" cy="2611120"/>
          </a:xfrm>
          <a:prstGeom prst="rect">
            <a:avLst/>
          </a:prstGeom>
          <a:noFill/>
        </p:spPr>
      </p:pic>
      <p:sp>
        <p:nvSpPr>
          <p:cNvPr id="108" name="标题 2"/>
          <p:cNvSpPr txBox="1"/>
          <p:nvPr/>
        </p:nvSpPr>
        <p:spPr bwMode="gray">
          <a:xfrm>
            <a:off x="411587" y="205740"/>
            <a:ext cx="8307201" cy="390906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altLang="zh-CN" sz="20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CMP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服务模式</a:t>
            </a:r>
            <a:endParaRPr lang="zh-CN" altLang="en-US" sz="20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 rot="0">
            <a:off x="304800" y="3766820"/>
            <a:ext cx="5141595" cy="1194435"/>
            <a:chOff x="1835040" y="1728058"/>
            <a:chExt cx="9557980" cy="2220302"/>
          </a:xfrm>
        </p:grpSpPr>
        <p:sp>
          <p:nvSpPr>
            <p:cNvPr id="6" name="剪去对角的矩形 8"/>
            <p:cNvSpPr/>
            <p:nvPr/>
          </p:nvSpPr>
          <p:spPr>
            <a:xfrm>
              <a:off x="4704229" y="2041242"/>
              <a:ext cx="3348916" cy="1690234"/>
            </a:xfrm>
            <a:prstGeom prst="snip2Diag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7" name="组合 11"/>
            <p:cNvGrpSpPr/>
            <p:nvPr/>
          </p:nvGrpSpPr>
          <p:grpSpPr>
            <a:xfrm>
              <a:off x="4698927" y="1740249"/>
              <a:ext cx="1577437" cy="482157"/>
              <a:chOff x="650679" y="3332278"/>
              <a:chExt cx="1968250" cy="482157"/>
            </a:xfrm>
          </p:grpSpPr>
          <p:sp>
            <p:nvSpPr>
              <p:cNvPr id="8" name="圆角矩形 9"/>
              <p:cNvSpPr/>
              <p:nvPr/>
            </p:nvSpPr>
            <p:spPr>
              <a:xfrm>
                <a:off x="757796" y="3332278"/>
                <a:ext cx="1723336" cy="482157"/>
              </a:xfrm>
              <a:prstGeom prst="roundRect">
                <a:avLst>
                  <a:gd name="adj" fmla="val 50000"/>
                </a:avLst>
              </a:prstGeom>
              <a:solidFill>
                <a:srgbClr val="3C90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650679" y="3420918"/>
                <a:ext cx="1968250" cy="3694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/>
                <a:r>
                  <a:rPr lang="en-US" altLang="zh-CN" sz="7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SIM</a:t>
                </a:r>
                <a:r>
                  <a:rPr lang="zh-CN" altLang="en-US" sz="7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卡信息查询</a:t>
                </a:r>
                <a:endParaRPr lang="zh-CN" altLang="en-US" sz="7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0" name="组合 12"/>
            <p:cNvGrpSpPr/>
            <p:nvPr/>
          </p:nvGrpSpPr>
          <p:grpSpPr>
            <a:xfrm>
              <a:off x="6312580" y="1728059"/>
              <a:ext cx="1695655" cy="482157"/>
              <a:chOff x="683226" y="3332278"/>
              <a:chExt cx="1912667" cy="482157"/>
            </a:xfrm>
          </p:grpSpPr>
          <p:sp>
            <p:nvSpPr>
              <p:cNvPr id="11" name="圆角矩形 13"/>
              <p:cNvSpPr/>
              <p:nvPr/>
            </p:nvSpPr>
            <p:spPr>
              <a:xfrm>
                <a:off x="757796" y="3332278"/>
                <a:ext cx="1723336" cy="482157"/>
              </a:xfrm>
              <a:prstGeom prst="roundRect">
                <a:avLst>
                  <a:gd name="adj" fmla="val 50000"/>
                </a:avLst>
              </a:prstGeom>
              <a:solidFill>
                <a:srgbClr val="A2B8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683226" y="3416268"/>
                <a:ext cx="1912667" cy="3977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/>
                <a:r>
                  <a:rPr lang="en-US" altLang="zh-CN" sz="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SIM</a:t>
                </a:r>
                <a:r>
                  <a:rPr lang="zh-CN" altLang="en-US" sz="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卡状态变化</a:t>
                </a:r>
                <a:endParaRPr lang="zh-CN" altLang="en-US" sz="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3" name="组合 15"/>
            <p:cNvGrpSpPr/>
            <p:nvPr/>
          </p:nvGrpSpPr>
          <p:grpSpPr>
            <a:xfrm>
              <a:off x="4914160" y="3466203"/>
              <a:ext cx="1695655" cy="482157"/>
              <a:chOff x="683226" y="3332278"/>
              <a:chExt cx="1912667" cy="482157"/>
            </a:xfrm>
          </p:grpSpPr>
          <p:sp>
            <p:nvSpPr>
              <p:cNvPr id="14" name="圆角矩形 16"/>
              <p:cNvSpPr/>
              <p:nvPr/>
            </p:nvSpPr>
            <p:spPr>
              <a:xfrm>
                <a:off x="757796" y="3332278"/>
                <a:ext cx="1723336" cy="482157"/>
              </a:xfrm>
              <a:prstGeom prst="roundRect">
                <a:avLst>
                  <a:gd name="adj" fmla="val 50000"/>
                </a:avLst>
              </a:prstGeom>
              <a:solidFill>
                <a:srgbClr val="EBAC0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683226" y="3416268"/>
                <a:ext cx="1912667" cy="3977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/>
                <a:r>
                  <a:rPr lang="en-US" altLang="zh-CN" sz="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SIM</a:t>
                </a:r>
                <a:r>
                  <a:rPr lang="zh-CN" altLang="en-US" sz="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卡流量订购</a:t>
                </a:r>
                <a:endParaRPr lang="zh-CN" altLang="en-US" sz="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6" name="组合 18"/>
            <p:cNvGrpSpPr/>
            <p:nvPr/>
          </p:nvGrpSpPr>
          <p:grpSpPr>
            <a:xfrm>
              <a:off x="6561555" y="3461755"/>
              <a:ext cx="1695655" cy="482157"/>
              <a:chOff x="683226" y="3332278"/>
              <a:chExt cx="1912667" cy="482157"/>
            </a:xfrm>
          </p:grpSpPr>
          <p:sp>
            <p:nvSpPr>
              <p:cNvPr id="17" name="圆角矩形 19"/>
              <p:cNvSpPr/>
              <p:nvPr/>
            </p:nvSpPr>
            <p:spPr>
              <a:xfrm>
                <a:off x="757796" y="3332278"/>
                <a:ext cx="1723336" cy="482157"/>
              </a:xfrm>
              <a:prstGeom prst="roundRect">
                <a:avLst>
                  <a:gd name="adj" fmla="val 50000"/>
                </a:avLst>
              </a:prstGeom>
              <a:solidFill>
                <a:srgbClr val="C13F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683226" y="3416268"/>
                <a:ext cx="1912667" cy="3977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/>
                <a:r>
                  <a:rPr lang="en-US" altLang="zh-CN" sz="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SIM</a:t>
                </a:r>
                <a:r>
                  <a:rPr lang="zh-CN" altLang="en-US" sz="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卡用量监控</a:t>
                </a:r>
                <a:endParaRPr lang="zh-CN" altLang="en-US" sz="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19" name="矩形 18"/>
            <p:cNvSpPr/>
            <p:nvPr/>
          </p:nvSpPr>
          <p:spPr>
            <a:xfrm>
              <a:off x="5008114" y="2367607"/>
              <a:ext cx="2741149" cy="91361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>
                <a:lnSpc>
                  <a:spcPct val="130000"/>
                </a:lnSpc>
              </a:pPr>
              <a:r>
                <a:rPr lang="en-US" altLang="zh-CN" sz="1000" b="1" dirty="0"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1000" b="1" dirty="0">
                  <a:latin typeface="微软雅黑" panose="020B0503020204020204" charset="-122"/>
                  <a:ea typeface="微软雅黑" panose="020B0503020204020204" charset="-122"/>
                </a:rPr>
                <a:t>大类</a:t>
              </a:r>
              <a:r>
                <a:rPr lang="en-US" altLang="zh-CN" sz="1000" b="1" dirty="0">
                  <a:latin typeface="微软雅黑" panose="020B0503020204020204" charset="-122"/>
                  <a:ea typeface="微软雅黑" panose="020B0503020204020204" charset="-122"/>
                </a:rPr>
                <a:t>SIM</a:t>
              </a:r>
              <a:r>
                <a:rPr lang="zh-CN" altLang="en-US" sz="1000" b="1" dirty="0">
                  <a:latin typeface="微软雅黑" panose="020B0503020204020204" charset="-122"/>
                  <a:ea typeface="微软雅黑" panose="020B0503020204020204" charset="-122"/>
                </a:rPr>
                <a:t>卡</a:t>
              </a:r>
              <a:endParaRPr lang="en-US" altLang="zh-CN" sz="1000" b="1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000" b="1" dirty="0">
                  <a:latin typeface="微软雅黑" panose="020B0503020204020204" charset="-122"/>
                  <a:ea typeface="微软雅黑" panose="020B0503020204020204" charset="-122"/>
                </a:rPr>
                <a:t>接口能力</a:t>
              </a:r>
              <a:endParaRPr lang="zh-CN" altLang="en-US" sz="1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8339" y="2210215"/>
              <a:ext cx="748187" cy="748382"/>
            </a:xfrm>
            <a:prstGeom prst="rect">
              <a:avLst/>
            </a:prstGeom>
          </p:spPr>
        </p:pic>
        <p:sp>
          <p:nvSpPr>
            <p:cNvPr id="21" name="矩形 20"/>
            <p:cNvSpPr/>
            <p:nvPr/>
          </p:nvSpPr>
          <p:spPr>
            <a:xfrm>
              <a:off x="8429151" y="2908714"/>
              <a:ext cx="1366560" cy="72833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en-US" altLang="zh-CN" sz="900" b="1" dirty="0">
                  <a:latin typeface="微软雅黑" panose="020B0503020204020204" charset="-122"/>
                  <a:ea typeface="微软雅黑" panose="020B0503020204020204" charset="-122"/>
                </a:rPr>
                <a:t>API</a:t>
              </a:r>
              <a:endParaRPr lang="en-US" altLang="zh-CN" sz="900" b="1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lang="en-US" altLang="zh-CN" sz="900" b="1" dirty="0">
                  <a:latin typeface="微软雅黑" panose="020B0503020204020204" charset="-122"/>
                  <a:ea typeface="微软雅黑" panose="020B0503020204020204" charset="-122"/>
                </a:rPr>
                <a:t>http Post </a:t>
              </a:r>
              <a:r>
                <a:rPr lang="zh-CN" altLang="en-US" sz="900" b="1" dirty="0">
                  <a:latin typeface="微软雅黑" panose="020B0503020204020204" charset="-122"/>
                  <a:ea typeface="微软雅黑" panose="020B0503020204020204" charset="-122"/>
                </a:rPr>
                <a:t>消息</a:t>
              </a:r>
              <a:endParaRPr lang="zh-CN" altLang="en-US" sz="9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左右箭头 35"/>
            <p:cNvSpPr/>
            <p:nvPr/>
          </p:nvSpPr>
          <p:spPr>
            <a:xfrm>
              <a:off x="8081953" y="2537122"/>
              <a:ext cx="654472" cy="428752"/>
            </a:xfrm>
            <a:prstGeom prst="leftRight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 flipH="1">
              <a:off x="9112432" y="1914863"/>
              <a:ext cx="1" cy="193865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左右箭头 35"/>
            <p:cNvSpPr/>
            <p:nvPr/>
          </p:nvSpPr>
          <p:spPr>
            <a:xfrm>
              <a:off x="9488439" y="2537122"/>
              <a:ext cx="654472" cy="428752"/>
            </a:xfrm>
            <a:prstGeom prst="leftRight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任意多边形: 形状 64"/>
            <p:cNvSpPr/>
            <p:nvPr/>
          </p:nvSpPr>
          <p:spPr>
            <a:xfrm>
              <a:off x="10331590" y="2285130"/>
              <a:ext cx="832108" cy="870474"/>
            </a:xfrm>
            <a:custGeom>
              <a:avLst/>
              <a:gdLst>
                <a:gd name="connsiteX0" fmla="*/ 1216437 w 1347918"/>
                <a:gd name="connsiteY0" fmla="*/ 1198866 h 1409700"/>
                <a:gd name="connsiteX1" fmla="*/ 1182142 w 1347918"/>
                <a:gd name="connsiteY1" fmla="*/ 1233161 h 1409700"/>
                <a:gd name="connsiteX2" fmla="*/ 1216437 w 1347918"/>
                <a:gd name="connsiteY2" fmla="*/ 1267456 h 1409700"/>
                <a:gd name="connsiteX3" fmla="*/ 1250732 w 1347918"/>
                <a:gd name="connsiteY3" fmla="*/ 1233161 h 1409700"/>
                <a:gd name="connsiteX4" fmla="*/ 1216437 w 1347918"/>
                <a:gd name="connsiteY4" fmla="*/ 1198866 h 1409700"/>
                <a:gd name="connsiteX5" fmla="*/ 1105663 w 1347918"/>
                <a:gd name="connsiteY5" fmla="*/ 1198866 h 1409700"/>
                <a:gd name="connsiteX6" fmla="*/ 1071368 w 1347918"/>
                <a:gd name="connsiteY6" fmla="*/ 1233161 h 1409700"/>
                <a:gd name="connsiteX7" fmla="*/ 1105663 w 1347918"/>
                <a:gd name="connsiteY7" fmla="*/ 1267456 h 1409700"/>
                <a:gd name="connsiteX8" fmla="*/ 1139958 w 1347918"/>
                <a:gd name="connsiteY8" fmla="*/ 1233161 h 1409700"/>
                <a:gd name="connsiteX9" fmla="*/ 1105663 w 1347918"/>
                <a:gd name="connsiteY9" fmla="*/ 1198866 h 1409700"/>
                <a:gd name="connsiteX10" fmla="*/ 994887 w 1347918"/>
                <a:gd name="connsiteY10" fmla="*/ 1198866 h 1409700"/>
                <a:gd name="connsiteX11" fmla="*/ 960592 w 1347918"/>
                <a:gd name="connsiteY11" fmla="*/ 1233161 h 1409700"/>
                <a:gd name="connsiteX12" fmla="*/ 994887 w 1347918"/>
                <a:gd name="connsiteY12" fmla="*/ 1267456 h 1409700"/>
                <a:gd name="connsiteX13" fmla="*/ 1029182 w 1347918"/>
                <a:gd name="connsiteY13" fmla="*/ 1233161 h 1409700"/>
                <a:gd name="connsiteX14" fmla="*/ 994887 w 1347918"/>
                <a:gd name="connsiteY14" fmla="*/ 1198866 h 1409700"/>
                <a:gd name="connsiteX15" fmla="*/ 884111 w 1347918"/>
                <a:gd name="connsiteY15" fmla="*/ 1198866 h 1409700"/>
                <a:gd name="connsiteX16" fmla="*/ 849816 w 1347918"/>
                <a:gd name="connsiteY16" fmla="*/ 1233161 h 1409700"/>
                <a:gd name="connsiteX17" fmla="*/ 884111 w 1347918"/>
                <a:gd name="connsiteY17" fmla="*/ 1267456 h 1409700"/>
                <a:gd name="connsiteX18" fmla="*/ 918406 w 1347918"/>
                <a:gd name="connsiteY18" fmla="*/ 1233161 h 1409700"/>
                <a:gd name="connsiteX19" fmla="*/ 884111 w 1347918"/>
                <a:gd name="connsiteY19" fmla="*/ 1198866 h 1409700"/>
                <a:gd name="connsiteX20" fmla="*/ 773335 w 1347918"/>
                <a:gd name="connsiteY20" fmla="*/ 1198866 h 1409700"/>
                <a:gd name="connsiteX21" fmla="*/ 739040 w 1347918"/>
                <a:gd name="connsiteY21" fmla="*/ 1233161 h 1409700"/>
                <a:gd name="connsiteX22" fmla="*/ 773335 w 1347918"/>
                <a:gd name="connsiteY22" fmla="*/ 1267456 h 1409700"/>
                <a:gd name="connsiteX23" fmla="*/ 807630 w 1347918"/>
                <a:gd name="connsiteY23" fmla="*/ 1233161 h 1409700"/>
                <a:gd name="connsiteX24" fmla="*/ 773335 w 1347918"/>
                <a:gd name="connsiteY24" fmla="*/ 1198866 h 1409700"/>
                <a:gd name="connsiteX25" fmla="*/ 662559 w 1347918"/>
                <a:gd name="connsiteY25" fmla="*/ 1198866 h 1409700"/>
                <a:gd name="connsiteX26" fmla="*/ 628264 w 1347918"/>
                <a:gd name="connsiteY26" fmla="*/ 1233161 h 1409700"/>
                <a:gd name="connsiteX27" fmla="*/ 662559 w 1347918"/>
                <a:gd name="connsiteY27" fmla="*/ 1267456 h 1409700"/>
                <a:gd name="connsiteX28" fmla="*/ 696854 w 1347918"/>
                <a:gd name="connsiteY28" fmla="*/ 1233161 h 1409700"/>
                <a:gd name="connsiteX29" fmla="*/ 662559 w 1347918"/>
                <a:gd name="connsiteY29" fmla="*/ 1198866 h 1409700"/>
                <a:gd name="connsiteX30" fmla="*/ 1148424 w 1347918"/>
                <a:gd name="connsiteY30" fmla="*/ 1093461 h 1409700"/>
                <a:gd name="connsiteX31" fmla="*/ 1114129 w 1347918"/>
                <a:gd name="connsiteY31" fmla="*/ 1127756 h 1409700"/>
                <a:gd name="connsiteX32" fmla="*/ 1148424 w 1347918"/>
                <a:gd name="connsiteY32" fmla="*/ 1162051 h 1409700"/>
                <a:gd name="connsiteX33" fmla="*/ 1182719 w 1347918"/>
                <a:gd name="connsiteY33" fmla="*/ 1127756 h 1409700"/>
                <a:gd name="connsiteX34" fmla="*/ 1148424 w 1347918"/>
                <a:gd name="connsiteY34" fmla="*/ 1093461 h 1409700"/>
                <a:gd name="connsiteX35" fmla="*/ 1037650 w 1347918"/>
                <a:gd name="connsiteY35" fmla="*/ 1093461 h 1409700"/>
                <a:gd name="connsiteX36" fmla="*/ 1003355 w 1347918"/>
                <a:gd name="connsiteY36" fmla="*/ 1127756 h 1409700"/>
                <a:gd name="connsiteX37" fmla="*/ 1037650 w 1347918"/>
                <a:gd name="connsiteY37" fmla="*/ 1162051 h 1409700"/>
                <a:gd name="connsiteX38" fmla="*/ 1071945 w 1347918"/>
                <a:gd name="connsiteY38" fmla="*/ 1127756 h 1409700"/>
                <a:gd name="connsiteX39" fmla="*/ 1037650 w 1347918"/>
                <a:gd name="connsiteY39" fmla="*/ 1093461 h 1409700"/>
                <a:gd name="connsiteX40" fmla="*/ 926874 w 1347918"/>
                <a:gd name="connsiteY40" fmla="*/ 1093461 h 1409700"/>
                <a:gd name="connsiteX41" fmla="*/ 892579 w 1347918"/>
                <a:gd name="connsiteY41" fmla="*/ 1127756 h 1409700"/>
                <a:gd name="connsiteX42" fmla="*/ 926874 w 1347918"/>
                <a:gd name="connsiteY42" fmla="*/ 1162051 h 1409700"/>
                <a:gd name="connsiteX43" fmla="*/ 961169 w 1347918"/>
                <a:gd name="connsiteY43" fmla="*/ 1127756 h 1409700"/>
                <a:gd name="connsiteX44" fmla="*/ 926874 w 1347918"/>
                <a:gd name="connsiteY44" fmla="*/ 1093461 h 1409700"/>
                <a:gd name="connsiteX45" fmla="*/ 816098 w 1347918"/>
                <a:gd name="connsiteY45" fmla="*/ 1093461 h 1409700"/>
                <a:gd name="connsiteX46" fmla="*/ 781803 w 1347918"/>
                <a:gd name="connsiteY46" fmla="*/ 1127756 h 1409700"/>
                <a:gd name="connsiteX47" fmla="*/ 816098 w 1347918"/>
                <a:gd name="connsiteY47" fmla="*/ 1162051 h 1409700"/>
                <a:gd name="connsiteX48" fmla="*/ 850393 w 1347918"/>
                <a:gd name="connsiteY48" fmla="*/ 1127756 h 1409700"/>
                <a:gd name="connsiteX49" fmla="*/ 816098 w 1347918"/>
                <a:gd name="connsiteY49" fmla="*/ 1093461 h 1409700"/>
                <a:gd name="connsiteX50" fmla="*/ 705322 w 1347918"/>
                <a:gd name="connsiteY50" fmla="*/ 1093461 h 1409700"/>
                <a:gd name="connsiteX51" fmla="*/ 671027 w 1347918"/>
                <a:gd name="connsiteY51" fmla="*/ 1127756 h 1409700"/>
                <a:gd name="connsiteX52" fmla="*/ 705322 w 1347918"/>
                <a:gd name="connsiteY52" fmla="*/ 1162051 h 1409700"/>
                <a:gd name="connsiteX53" fmla="*/ 739617 w 1347918"/>
                <a:gd name="connsiteY53" fmla="*/ 1127756 h 1409700"/>
                <a:gd name="connsiteX54" fmla="*/ 705322 w 1347918"/>
                <a:gd name="connsiteY54" fmla="*/ 1093461 h 1409700"/>
                <a:gd name="connsiteX55" fmla="*/ 594546 w 1347918"/>
                <a:gd name="connsiteY55" fmla="*/ 1093461 h 1409700"/>
                <a:gd name="connsiteX56" fmla="*/ 560251 w 1347918"/>
                <a:gd name="connsiteY56" fmla="*/ 1127756 h 1409700"/>
                <a:gd name="connsiteX57" fmla="*/ 594546 w 1347918"/>
                <a:gd name="connsiteY57" fmla="*/ 1162051 h 1409700"/>
                <a:gd name="connsiteX58" fmla="*/ 628841 w 1347918"/>
                <a:gd name="connsiteY58" fmla="*/ 1127756 h 1409700"/>
                <a:gd name="connsiteX59" fmla="*/ 594546 w 1347918"/>
                <a:gd name="connsiteY59" fmla="*/ 1093461 h 1409700"/>
                <a:gd name="connsiteX60" fmla="*/ 227057 w 1347918"/>
                <a:gd name="connsiteY60" fmla="*/ 1066800 h 1409700"/>
                <a:gd name="connsiteX61" fmla="*/ 112757 w 1347918"/>
                <a:gd name="connsiteY61" fmla="*/ 1181100 h 1409700"/>
                <a:gd name="connsiteX62" fmla="*/ 227057 w 1347918"/>
                <a:gd name="connsiteY62" fmla="*/ 1295400 h 1409700"/>
                <a:gd name="connsiteX63" fmla="*/ 341357 w 1347918"/>
                <a:gd name="connsiteY63" fmla="*/ 1181100 h 1409700"/>
                <a:gd name="connsiteX64" fmla="*/ 227057 w 1347918"/>
                <a:gd name="connsiteY64" fmla="*/ 1066800 h 1409700"/>
                <a:gd name="connsiteX65" fmla="*/ 76202 w 1347918"/>
                <a:gd name="connsiteY65" fmla="*/ 952500 h 1409700"/>
                <a:gd name="connsiteX66" fmla="*/ 1271716 w 1347918"/>
                <a:gd name="connsiteY66" fmla="*/ 952500 h 1409700"/>
                <a:gd name="connsiteX67" fmla="*/ 1347918 w 1347918"/>
                <a:gd name="connsiteY67" fmla="*/ 1028702 h 1409700"/>
                <a:gd name="connsiteX68" fmla="*/ 1347918 w 1347918"/>
                <a:gd name="connsiteY68" fmla="*/ 1333498 h 1409700"/>
                <a:gd name="connsiteX69" fmla="*/ 1271716 w 1347918"/>
                <a:gd name="connsiteY69" fmla="*/ 1409700 h 1409700"/>
                <a:gd name="connsiteX70" fmla="*/ 76202 w 1347918"/>
                <a:gd name="connsiteY70" fmla="*/ 1409700 h 1409700"/>
                <a:gd name="connsiteX71" fmla="*/ 0 w 1347918"/>
                <a:gd name="connsiteY71" fmla="*/ 1333498 h 1409700"/>
                <a:gd name="connsiteX72" fmla="*/ 0 w 1347918"/>
                <a:gd name="connsiteY72" fmla="*/ 1028702 h 1409700"/>
                <a:gd name="connsiteX73" fmla="*/ 76202 w 1347918"/>
                <a:gd name="connsiteY73" fmla="*/ 952500 h 1409700"/>
                <a:gd name="connsiteX74" fmla="*/ 1216437 w 1347918"/>
                <a:gd name="connsiteY74" fmla="*/ 722616 h 1409700"/>
                <a:gd name="connsiteX75" fmla="*/ 1182142 w 1347918"/>
                <a:gd name="connsiteY75" fmla="*/ 756911 h 1409700"/>
                <a:gd name="connsiteX76" fmla="*/ 1216437 w 1347918"/>
                <a:gd name="connsiteY76" fmla="*/ 791206 h 1409700"/>
                <a:gd name="connsiteX77" fmla="*/ 1250732 w 1347918"/>
                <a:gd name="connsiteY77" fmla="*/ 756911 h 1409700"/>
                <a:gd name="connsiteX78" fmla="*/ 1216437 w 1347918"/>
                <a:gd name="connsiteY78" fmla="*/ 722616 h 1409700"/>
                <a:gd name="connsiteX79" fmla="*/ 1105663 w 1347918"/>
                <a:gd name="connsiteY79" fmla="*/ 722616 h 1409700"/>
                <a:gd name="connsiteX80" fmla="*/ 1071368 w 1347918"/>
                <a:gd name="connsiteY80" fmla="*/ 756911 h 1409700"/>
                <a:gd name="connsiteX81" fmla="*/ 1105663 w 1347918"/>
                <a:gd name="connsiteY81" fmla="*/ 791206 h 1409700"/>
                <a:gd name="connsiteX82" fmla="*/ 1139958 w 1347918"/>
                <a:gd name="connsiteY82" fmla="*/ 756911 h 1409700"/>
                <a:gd name="connsiteX83" fmla="*/ 1105663 w 1347918"/>
                <a:gd name="connsiteY83" fmla="*/ 722616 h 1409700"/>
                <a:gd name="connsiteX84" fmla="*/ 994887 w 1347918"/>
                <a:gd name="connsiteY84" fmla="*/ 722616 h 1409700"/>
                <a:gd name="connsiteX85" fmla="*/ 960592 w 1347918"/>
                <a:gd name="connsiteY85" fmla="*/ 756911 h 1409700"/>
                <a:gd name="connsiteX86" fmla="*/ 994887 w 1347918"/>
                <a:gd name="connsiteY86" fmla="*/ 791206 h 1409700"/>
                <a:gd name="connsiteX87" fmla="*/ 1029182 w 1347918"/>
                <a:gd name="connsiteY87" fmla="*/ 756911 h 1409700"/>
                <a:gd name="connsiteX88" fmla="*/ 994887 w 1347918"/>
                <a:gd name="connsiteY88" fmla="*/ 722616 h 1409700"/>
                <a:gd name="connsiteX89" fmla="*/ 884111 w 1347918"/>
                <a:gd name="connsiteY89" fmla="*/ 722616 h 1409700"/>
                <a:gd name="connsiteX90" fmla="*/ 849816 w 1347918"/>
                <a:gd name="connsiteY90" fmla="*/ 756911 h 1409700"/>
                <a:gd name="connsiteX91" fmla="*/ 884111 w 1347918"/>
                <a:gd name="connsiteY91" fmla="*/ 791206 h 1409700"/>
                <a:gd name="connsiteX92" fmla="*/ 918406 w 1347918"/>
                <a:gd name="connsiteY92" fmla="*/ 756911 h 1409700"/>
                <a:gd name="connsiteX93" fmla="*/ 884111 w 1347918"/>
                <a:gd name="connsiteY93" fmla="*/ 722616 h 1409700"/>
                <a:gd name="connsiteX94" fmla="*/ 773335 w 1347918"/>
                <a:gd name="connsiteY94" fmla="*/ 722616 h 1409700"/>
                <a:gd name="connsiteX95" fmla="*/ 739040 w 1347918"/>
                <a:gd name="connsiteY95" fmla="*/ 756911 h 1409700"/>
                <a:gd name="connsiteX96" fmla="*/ 773335 w 1347918"/>
                <a:gd name="connsiteY96" fmla="*/ 791206 h 1409700"/>
                <a:gd name="connsiteX97" fmla="*/ 807630 w 1347918"/>
                <a:gd name="connsiteY97" fmla="*/ 756911 h 1409700"/>
                <a:gd name="connsiteX98" fmla="*/ 773335 w 1347918"/>
                <a:gd name="connsiteY98" fmla="*/ 722616 h 1409700"/>
                <a:gd name="connsiteX99" fmla="*/ 662559 w 1347918"/>
                <a:gd name="connsiteY99" fmla="*/ 722616 h 1409700"/>
                <a:gd name="connsiteX100" fmla="*/ 628264 w 1347918"/>
                <a:gd name="connsiteY100" fmla="*/ 756911 h 1409700"/>
                <a:gd name="connsiteX101" fmla="*/ 662559 w 1347918"/>
                <a:gd name="connsiteY101" fmla="*/ 791206 h 1409700"/>
                <a:gd name="connsiteX102" fmla="*/ 696854 w 1347918"/>
                <a:gd name="connsiteY102" fmla="*/ 756911 h 1409700"/>
                <a:gd name="connsiteX103" fmla="*/ 662559 w 1347918"/>
                <a:gd name="connsiteY103" fmla="*/ 722616 h 1409700"/>
                <a:gd name="connsiteX104" fmla="*/ 1148424 w 1347918"/>
                <a:gd name="connsiteY104" fmla="*/ 617211 h 1409700"/>
                <a:gd name="connsiteX105" fmla="*/ 1114129 w 1347918"/>
                <a:gd name="connsiteY105" fmla="*/ 651506 h 1409700"/>
                <a:gd name="connsiteX106" fmla="*/ 1148424 w 1347918"/>
                <a:gd name="connsiteY106" fmla="*/ 685801 h 1409700"/>
                <a:gd name="connsiteX107" fmla="*/ 1182719 w 1347918"/>
                <a:gd name="connsiteY107" fmla="*/ 651506 h 1409700"/>
                <a:gd name="connsiteX108" fmla="*/ 1148424 w 1347918"/>
                <a:gd name="connsiteY108" fmla="*/ 617211 h 1409700"/>
                <a:gd name="connsiteX109" fmla="*/ 1037650 w 1347918"/>
                <a:gd name="connsiteY109" fmla="*/ 617211 h 1409700"/>
                <a:gd name="connsiteX110" fmla="*/ 1003355 w 1347918"/>
                <a:gd name="connsiteY110" fmla="*/ 651506 h 1409700"/>
                <a:gd name="connsiteX111" fmla="*/ 1037650 w 1347918"/>
                <a:gd name="connsiteY111" fmla="*/ 685801 h 1409700"/>
                <a:gd name="connsiteX112" fmla="*/ 1071945 w 1347918"/>
                <a:gd name="connsiteY112" fmla="*/ 651506 h 1409700"/>
                <a:gd name="connsiteX113" fmla="*/ 1037650 w 1347918"/>
                <a:gd name="connsiteY113" fmla="*/ 617211 h 1409700"/>
                <a:gd name="connsiteX114" fmla="*/ 926874 w 1347918"/>
                <a:gd name="connsiteY114" fmla="*/ 617211 h 1409700"/>
                <a:gd name="connsiteX115" fmla="*/ 892579 w 1347918"/>
                <a:gd name="connsiteY115" fmla="*/ 651506 h 1409700"/>
                <a:gd name="connsiteX116" fmla="*/ 926874 w 1347918"/>
                <a:gd name="connsiteY116" fmla="*/ 685801 h 1409700"/>
                <a:gd name="connsiteX117" fmla="*/ 961169 w 1347918"/>
                <a:gd name="connsiteY117" fmla="*/ 651506 h 1409700"/>
                <a:gd name="connsiteX118" fmla="*/ 926874 w 1347918"/>
                <a:gd name="connsiteY118" fmla="*/ 617211 h 1409700"/>
                <a:gd name="connsiteX119" fmla="*/ 816098 w 1347918"/>
                <a:gd name="connsiteY119" fmla="*/ 617211 h 1409700"/>
                <a:gd name="connsiteX120" fmla="*/ 781803 w 1347918"/>
                <a:gd name="connsiteY120" fmla="*/ 651506 h 1409700"/>
                <a:gd name="connsiteX121" fmla="*/ 816098 w 1347918"/>
                <a:gd name="connsiteY121" fmla="*/ 685801 h 1409700"/>
                <a:gd name="connsiteX122" fmla="*/ 850393 w 1347918"/>
                <a:gd name="connsiteY122" fmla="*/ 651506 h 1409700"/>
                <a:gd name="connsiteX123" fmla="*/ 816098 w 1347918"/>
                <a:gd name="connsiteY123" fmla="*/ 617211 h 1409700"/>
                <a:gd name="connsiteX124" fmla="*/ 705322 w 1347918"/>
                <a:gd name="connsiteY124" fmla="*/ 617211 h 1409700"/>
                <a:gd name="connsiteX125" fmla="*/ 671027 w 1347918"/>
                <a:gd name="connsiteY125" fmla="*/ 651506 h 1409700"/>
                <a:gd name="connsiteX126" fmla="*/ 705322 w 1347918"/>
                <a:gd name="connsiteY126" fmla="*/ 685801 h 1409700"/>
                <a:gd name="connsiteX127" fmla="*/ 739617 w 1347918"/>
                <a:gd name="connsiteY127" fmla="*/ 651506 h 1409700"/>
                <a:gd name="connsiteX128" fmla="*/ 705322 w 1347918"/>
                <a:gd name="connsiteY128" fmla="*/ 617211 h 1409700"/>
                <a:gd name="connsiteX129" fmla="*/ 594546 w 1347918"/>
                <a:gd name="connsiteY129" fmla="*/ 617211 h 1409700"/>
                <a:gd name="connsiteX130" fmla="*/ 560251 w 1347918"/>
                <a:gd name="connsiteY130" fmla="*/ 651506 h 1409700"/>
                <a:gd name="connsiteX131" fmla="*/ 594546 w 1347918"/>
                <a:gd name="connsiteY131" fmla="*/ 685801 h 1409700"/>
                <a:gd name="connsiteX132" fmla="*/ 628841 w 1347918"/>
                <a:gd name="connsiteY132" fmla="*/ 651506 h 1409700"/>
                <a:gd name="connsiteX133" fmla="*/ 594546 w 1347918"/>
                <a:gd name="connsiteY133" fmla="*/ 617211 h 1409700"/>
                <a:gd name="connsiteX134" fmla="*/ 227057 w 1347918"/>
                <a:gd name="connsiteY134" fmla="*/ 590550 h 1409700"/>
                <a:gd name="connsiteX135" fmla="*/ 112757 w 1347918"/>
                <a:gd name="connsiteY135" fmla="*/ 704850 h 1409700"/>
                <a:gd name="connsiteX136" fmla="*/ 227057 w 1347918"/>
                <a:gd name="connsiteY136" fmla="*/ 819150 h 1409700"/>
                <a:gd name="connsiteX137" fmla="*/ 341357 w 1347918"/>
                <a:gd name="connsiteY137" fmla="*/ 704850 h 1409700"/>
                <a:gd name="connsiteX138" fmla="*/ 227057 w 1347918"/>
                <a:gd name="connsiteY138" fmla="*/ 590550 h 1409700"/>
                <a:gd name="connsiteX139" fmla="*/ 76202 w 1347918"/>
                <a:gd name="connsiteY139" fmla="*/ 476250 h 1409700"/>
                <a:gd name="connsiteX140" fmla="*/ 1271716 w 1347918"/>
                <a:gd name="connsiteY140" fmla="*/ 476250 h 1409700"/>
                <a:gd name="connsiteX141" fmla="*/ 1347918 w 1347918"/>
                <a:gd name="connsiteY141" fmla="*/ 552452 h 1409700"/>
                <a:gd name="connsiteX142" fmla="*/ 1347918 w 1347918"/>
                <a:gd name="connsiteY142" fmla="*/ 857248 h 1409700"/>
                <a:gd name="connsiteX143" fmla="*/ 1271716 w 1347918"/>
                <a:gd name="connsiteY143" fmla="*/ 933450 h 1409700"/>
                <a:gd name="connsiteX144" fmla="*/ 76202 w 1347918"/>
                <a:gd name="connsiteY144" fmla="*/ 933450 h 1409700"/>
                <a:gd name="connsiteX145" fmla="*/ 0 w 1347918"/>
                <a:gd name="connsiteY145" fmla="*/ 857248 h 1409700"/>
                <a:gd name="connsiteX146" fmla="*/ 0 w 1347918"/>
                <a:gd name="connsiteY146" fmla="*/ 552452 h 1409700"/>
                <a:gd name="connsiteX147" fmla="*/ 76202 w 1347918"/>
                <a:gd name="connsiteY147" fmla="*/ 476250 h 1409700"/>
                <a:gd name="connsiteX148" fmla="*/ 1216437 w 1347918"/>
                <a:gd name="connsiteY148" fmla="*/ 246366 h 1409700"/>
                <a:gd name="connsiteX149" fmla="*/ 1182142 w 1347918"/>
                <a:gd name="connsiteY149" fmla="*/ 280661 h 1409700"/>
                <a:gd name="connsiteX150" fmla="*/ 1216437 w 1347918"/>
                <a:gd name="connsiteY150" fmla="*/ 314956 h 1409700"/>
                <a:gd name="connsiteX151" fmla="*/ 1250732 w 1347918"/>
                <a:gd name="connsiteY151" fmla="*/ 280661 h 1409700"/>
                <a:gd name="connsiteX152" fmla="*/ 1216437 w 1347918"/>
                <a:gd name="connsiteY152" fmla="*/ 246366 h 1409700"/>
                <a:gd name="connsiteX153" fmla="*/ 1105663 w 1347918"/>
                <a:gd name="connsiteY153" fmla="*/ 246366 h 1409700"/>
                <a:gd name="connsiteX154" fmla="*/ 1071368 w 1347918"/>
                <a:gd name="connsiteY154" fmla="*/ 280661 h 1409700"/>
                <a:gd name="connsiteX155" fmla="*/ 1105663 w 1347918"/>
                <a:gd name="connsiteY155" fmla="*/ 314956 h 1409700"/>
                <a:gd name="connsiteX156" fmla="*/ 1139958 w 1347918"/>
                <a:gd name="connsiteY156" fmla="*/ 280661 h 1409700"/>
                <a:gd name="connsiteX157" fmla="*/ 1105663 w 1347918"/>
                <a:gd name="connsiteY157" fmla="*/ 246366 h 1409700"/>
                <a:gd name="connsiteX158" fmla="*/ 994887 w 1347918"/>
                <a:gd name="connsiteY158" fmla="*/ 246366 h 1409700"/>
                <a:gd name="connsiteX159" fmla="*/ 960592 w 1347918"/>
                <a:gd name="connsiteY159" fmla="*/ 280661 h 1409700"/>
                <a:gd name="connsiteX160" fmla="*/ 994887 w 1347918"/>
                <a:gd name="connsiteY160" fmla="*/ 314956 h 1409700"/>
                <a:gd name="connsiteX161" fmla="*/ 1029182 w 1347918"/>
                <a:gd name="connsiteY161" fmla="*/ 280661 h 1409700"/>
                <a:gd name="connsiteX162" fmla="*/ 994887 w 1347918"/>
                <a:gd name="connsiteY162" fmla="*/ 246366 h 1409700"/>
                <a:gd name="connsiteX163" fmla="*/ 884111 w 1347918"/>
                <a:gd name="connsiteY163" fmla="*/ 246366 h 1409700"/>
                <a:gd name="connsiteX164" fmla="*/ 849816 w 1347918"/>
                <a:gd name="connsiteY164" fmla="*/ 280661 h 1409700"/>
                <a:gd name="connsiteX165" fmla="*/ 884111 w 1347918"/>
                <a:gd name="connsiteY165" fmla="*/ 314956 h 1409700"/>
                <a:gd name="connsiteX166" fmla="*/ 918406 w 1347918"/>
                <a:gd name="connsiteY166" fmla="*/ 280661 h 1409700"/>
                <a:gd name="connsiteX167" fmla="*/ 884111 w 1347918"/>
                <a:gd name="connsiteY167" fmla="*/ 246366 h 1409700"/>
                <a:gd name="connsiteX168" fmla="*/ 773335 w 1347918"/>
                <a:gd name="connsiteY168" fmla="*/ 246366 h 1409700"/>
                <a:gd name="connsiteX169" fmla="*/ 739040 w 1347918"/>
                <a:gd name="connsiteY169" fmla="*/ 280661 h 1409700"/>
                <a:gd name="connsiteX170" fmla="*/ 773335 w 1347918"/>
                <a:gd name="connsiteY170" fmla="*/ 314956 h 1409700"/>
                <a:gd name="connsiteX171" fmla="*/ 807630 w 1347918"/>
                <a:gd name="connsiteY171" fmla="*/ 280661 h 1409700"/>
                <a:gd name="connsiteX172" fmla="*/ 773335 w 1347918"/>
                <a:gd name="connsiteY172" fmla="*/ 246366 h 1409700"/>
                <a:gd name="connsiteX173" fmla="*/ 662559 w 1347918"/>
                <a:gd name="connsiteY173" fmla="*/ 246366 h 1409700"/>
                <a:gd name="connsiteX174" fmla="*/ 628264 w 1347918"/>
                <a:gd name="connsiteY174" fmla="*/ 280661 h 1409700"/>
                <a:gd name="connsiteX175" fmla="*/ 662559 w 1347918"/>
                <a:gd name="connsiteY175" fmla="*/ 314956 h 1409700"/>
                <a:gd name="connsiteX176" fmla="*/ 696854 w 1347918"/>
                <a:gd name="connsiteY176" fmla="*/ 280661 h 1409700"/>
                <a:gd name="connsiteX177" fmla="*/ 662559 w 1347918"/>
                <a:gd name="connsiteY177" fmla="*/ 246366 h 1409700"/>
                <a:gd name="connsiteX178" fmla="*/ 1148424 w 1347918"/>
                <a:gd name="connsiteY178" fmla="*/ 140961 h 1409700"/>
                <a:gd name="connsiteX179" fmla="*/ 1114129 w 1347918"/>
                <a:gd name="connsiteY179" fmla="*/ 175256 h 1409700"/>
                <a:gd name="connsiteX180" fmla="*/ 1148424 w 1347918"/>
                <a:gd name="connsiteY180" fmla="*/ 209551 h 1409700"/>
                <a:gd name="connsiteX181" fmla="*/ 1182719 w 1347918"/>
                <a:gd name="connsiteY181" fmla="*/ 175256 h 1409700"/>
                <a:gd name="connsiteX182" fmla="*/ 1148424 w 1347918"/>
                <a:gd name="connsiteY182" fmla="*/ 140961 h 1409700"/>
                <a:gd name="connsiteX183" fmla="*/ 1037650 w 1347918"/>
                <a:gd name="connsiteY183" fmla="*/ 140961 h 1409700"/>
                <a:gd name="connsiteX184" fmla="*/ 1003355 w 1347918"/>
                <a:gd name="connsiteY184" fmla="*/ 175256 h 1409700"/>
                <a:gd name="connsiteX185" fmla="*/ 1037650 w 1347918"/>
                <a:gd name="connsiteY185" fmla="*/ 209551 h 1409700"/>
                <a:gd name="connsiteX186" fmla="*/ 1071945 w 1347918"/>
                <a:gd name="connsiteY186" fmla="*/ 175256 h 1409700"/>
                <a:gd name="connsiteX187" fmla="*/ 1037650 w 1347918"/>
                <a:gd name="connsiteY187" fmla="*/ 140961 h 1409700"/>
                <a:gd name="connsiteX188" fmla="*/ 926874 w 1347918"/>
                <a:gd name="connsiteY188" fmla="*/ 140961 h 1409700"/>
                <a:gd name="connsiteX189" fmla="*/ 892579 w 1347918"/>
                <a:gd name="connsiteY189" fmla="*/ 175256 h 1409700"/>
                <a:gd name="connsiteX190" fmla="*/ 926874 w 1347918"/>
                <a:gd name="connsiteY190" fmla="*/ 209551 h 1409700"/>
                <a:gd name="connsiteX191" fmla="*/ 961169 w 1347918"/>
                <a:gd name="connsiteY191" fmla="*/ 175256 h 1409700"/>
                <a:gd name="connsiteX192" fmla="*/ 926874 w 1347918"/>
                <a:gd name="connsiteY192" fmla="*/ 140961 h 1409700"/>
                <a:gd name="connsiteX193" fmla="*/ 816098 w 1347918"/>
                <a:gd name="connsiteY193" fmla="*/ 140961 h 1409700"/>
                <a:gd name="connsiteX194" fmla="*/ 781803 w 1347918"/>
                <a:gd name="connsiteY194" fmla="*/ 175256 h 1409700"/>
                <a:gd name="connsiteX195" fmla="*/ 816098 w 1347918"/>
                <a:gd name="connsiteY195" fmla="*/ 209551 h 1409700"/>
                <a:gd name="connsiteX196" fmla="*/ 850393 w 1347918"/>
                <a:gd name="connsiteY196" fmla="*/ 175256 h 1409700"/>
                <a:gd name="connsiteX197" fmla="*/ 816098 w 1347918"/>
                <a:gd name="connsiteY197" fmla="*/ 140961 h 1409700"/>
                <a:gd name="connsiteX198" fmla="*/ 705322 w 1347918"/>
                <a:gd name="connsiteY198" fmla="*/ 140961 h 1409700"/>
                <a:gd name="connsiteX199" fmla="*/ 671027 w 1347918"/>
                <a:gd name="connsiteY199" fmla="*/ 175256 h 1409700"/>
                <a:gd name="connsiteX200" fmla="*/ 705322 w 1347918"/>
                <a:gd name="connsiteY200" fmla="*/ 209551 h 1409700"/>
                <a:gd name="connsiteX201" fmla="*/ 739617 w 1347918"/>
                <a:gd name="connsiteY201" fmla="*/ 175256 h 1409700"/>
                <a:gd name="connsiteX202" fmla="*/ 705322 w 1347918"/>
                <a:gd name="connsiteY202" fmla="*/ 140961 h 1409700"/>
                <a:gd name="connsiteX203" fmla="*/ 594546 w 1347918"/>
                <a:gd name="connsiteY203" fmla="*/ 140961 h 1409700"/>
                <a:gd name="connsiteX204" fmla="*/ 560251 w 1347918"/>
                <a:gd name="connsiteY204" fmla="*/ 175256 h 1409700"/>
                <a:gd name="connsiteX205" fmla="*/ 594546 w 1347918"/>
                <a:gd name="connsiteY205" fmla="*/ 209551 h 1409700"/>
                <a:gd name="connsiteX206" fmla="*/ 628841 w 1347918"/>
                <a:gd name="connsiteY206" fmla="*/ 175256 h 1409700"/>
                <a:gd name="connsiteX207" fmla="*/ 594546 w 1347918"/>
                <a:gd name="connsiteY207" fmla="*/ 140961 h 1409700"/>
                <a:gd name="connsiteX208" fmla="*/ 227057 w 1347918"/>
                <a:gd name="connsiteY208" fmla="*/ 114300 h 1409700"/>
                <a:gd name="connsiteX209" fmla="*/ 112757 w 1347918"/>
                <a:gd name="connsiteY209" fmla="*/ 228600 h 1409700"/>
                <a:gd name="connsiteX210" fmla="*/ 227057 w 1347918"/>
                <a:gd name="connsiteY210" fmla="*/ 342900 h 1409700"/>
                <a:gd name="connsiteX211" fmla="*/ 341357 w 1347918"/>
                <a:gd name="connsiteY211" fmla="*/ 228600 h 1409700"/>
                <a:gd name="connsiteX212" fmla="*/ 227057 w 1347918"/>
                <a:gd name="connsiteY212" fmla="*/ 114300 h 1409700"/>
                <a:gd name="connsiteX213" fmla="*/ 76202 w 1347918"/>
                <a:gd name="connsiteY213" fmla="*/ 0 h 1409700"/>
                <a:gd name="connsiteX214" fmla="*/ 1271716 w 1347918"/>
                <a:gd name="connsiteY214" fmla="*/ 0 h 1409700"/>
                <a:gd name="connsiteX215" fmla="*/ 1347918 w 1347918"/>
                <a:gd name="connsiteY215" fmla="*/ 76202 h 1409700"/>
                <a:gd name="connsiteX216" fmla="*/ 1347918 w 1347918"/>
                <a:gd name="connsiteY216" fmla="*/ 380998 h 1409700"/>
                <a:gd name="connsiteX217" fmla="*/ 1271716 w 1347918"/>
                <a:gd name="connsiteY217" fmla="*/ 457200 h 1409700"/>
                <a:gd name="connsiteX218" fmla="*/ 76202 w 1347918"/>
                <a:gd name="connsiteY218" fmla="*/ 457200 h 1409700"/>
                <a:gd name="connsiteX219" fmla="*/ 0 w 1347918"/>
                <a:gd name="connsiteY219" fmla="*/ 380998 h 1409700"/>
                <a:gd name="connsiteX220" fmla="*/ 0 w 1347918"/>
                <a:gd name="connsiteY220" fmla="*/ 76202 h 1409700"/>
                <a:gd name="connsiteX221" fmla="*/ 76202 w 1347918"/>
                <a:gd name="connsiteY221" fmla="*/ 0 h 140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1347918" h="1409700">
                  <a:moveTo>
                    <a:pt x="1216437" y="1198866"/>
                  </a:moveTo>
                  <a:cubicBezTo>
                    <a:pt x="1197496" y="1198866"/>
                    <a:pt x="1182142" y="1214220"/>
                    <a:pt x="1182142" y="1233161"/>
                  </a:cubicBezTo>
                  <a:cubicBezTo>
                    <a:pt x="1182142" y="1252102"/>
                    <a:pt x="1197496" y="1267456"/>
                    <a:pt x="1216437" y="1267456"/>
                  </a:cubicBezTo>
                  <a:cubicBezTo>
                    <a:pt x="1235378" y="1267456"/>
                    <a:pt x="1250732" y="1252102"/>
                    <a:pt x="1250732" y="1233161"/>
                  </a:cubicBezTo>
                  <a:cubicBezTo>
                    <a:pt x="1250732" y="1214220"/>
                    <a:pt x="1235378" y="1198866"/>
                    <a:pt x="1216437" y="1198866"/>
                  </a:cubicBezTo>
                  <a:close/>
                  <a:moveTo>
                    <a:pt x="1105663" y="1198866"/>
                  </a:moveTo>
                  <a:cubicBezTo>
                    <a:pt x="1086722" y="1198866"/>
                    <a:pt x="1071368" y="1214220"/>
                    <a:pt x="1071368" y="1233161"/>
                  </a:cubicBezTo>
                  <a:cubicBezTo>
                    <a:pt x="1071368" y="1252102"/>
                    <a:pt x="1086722" y="1267456"/>
                    <a:pt x="1105663" y="1267456"/>
                  </a:cubicBezTo>
                  <a:cubicBezTo>
                    <a:pt x="1124604" y="1267456"/>
                    <a:pt x="1139958" y="1252102"/>
                    <a:pt x="1139958" y="1233161"/>
                  </a:cubicBezTo>
                  <a:cubicBezTo>
                    <a:pt x="1139958" y="1214220"/>
                    <a:pt x="1124604" y="1198866"/>
                    <a:pt x="1105663" y="1198866"/>
                  </a:cubicBezTo>
                  <a:close/>
                  <a:moveTo>
                    <a:pt x="994887" y="1198866"/>
                  </a:moveTo>
                  <a:cubicBezTo>
                    <a:pt x="975946" y="1198866"/>
                    <a:pt x="960592" y="1214220"/>
                    <a:pt x="960592" y="1233161"/>
                  </a:cubicBezTo>
                  <a:cubicBezTo>
                    <a:pt x="960592" y="1252102"/>
                    <a:pt x="975946" y="1267456"/>
                    <a:pt x="994887" y="1267456"/>
                  </a:cubicBezTo>
                  <a:cubicBezTo>
                    <a:pt x="1013828" y="1267456"/>
                    <a:pt x="1029182" y="1252102"/>
                    <a:pt x="1029182" y="1233161"/>
                  </a:cubicBezTo>
                  <a:cubicBezTo>
                    <a:pt x="1029182" y="1214220"/>
                    <a:pt x="1013828" y="1198866"/>
                    <a:pt x="994887" y="1198866"/>
                  </a:cubicBezTo>
                  <a:close/>
                  <a:moveTo>
                    <a:pt x="884111" y="1198866"/>
                  </a:moveTo>
                  <a:cubicBezTo>
                    <a:pt x="865170" y="1198866"/>
                    <a:pt x="849816" y="1214220"/>
                    <a:pt x="849816" y="1233161"/>
                  </a:cubicBezTo>
                  <a:cubicBezTo>
                    <a:pt x="849816" y="1252102"/>
                    <a:pt x="865170" y="1267456"/>
                    <a:pt x="884111" y="1267456"/>
                  </a:cubicBezTo>
                  <a:cubicBezTo>
                    <a:pt x="903052" y="1267456"/>
                    <a:pt x="918406" y="1252102"/>
                    <a:pt x="918406" y="1233161"/>
                  </a:cubicBezTo>
                  <a:cubicBezTo>
                    <a:pt x="918406" y="1214220"/>
                    <a:pt x="903052" y="1198866"/>
                    <a:pt x="884111" y="1198866"/>
                  </a:cubicBezTo>
                  <a:close/>
                  <a:moveTo>
                    <a:pt x="773335" y="1198866"/>
                  </a:moveTo>
                  <a:cubicBezTo>
                    <a:pt x="754394" y="1198866"/>
                    <a:pt x="739040" y="1214220"/>
                    <a:pt x="739040" y="1233161"/>
                  </a:cubicBezTo>
                  <a:cubicBezTo>
                    <a:pt x="739040" y="1252102"/>
                    <a:pt x="754394" y="1267456"/>
                    <a:pt x="773335" y="1267456"/>
                  </a:cubicBezTo>
                  <a:cubicBezTo>
                    <a:pt x="792276" y="1267456"/>
                    <a:pt x="807630" y="1252102"/>
                    <a:pt x="807630" y="1233161"/>
                  </a:cubicBezTo>
                  <a:cubicBezTo>
                    <a:pt x="807630" y="1214220"/>
                    <a:pt x="792276" y="1198866"/>
                    <a:pt x="773335" y="1198866"/>
                  </a:cubicBezTo>
                  <a:close/>
                  <a:moveTo>
                    <a:pt x="662559" y="1198866"/>
                  </a:moveTo>
                  <a:cubicBezTo>
                    <a:pt x="643618" y="1198866"/>
                    <a:pt x="628264" y="1214220"/>
                    <a:pt x="628264" y="1233161"/>
                  </a:cubicBezTo>
                  <a:cubicBezTo>
                    <a:pt x="628264" y="1252102"/>
                    <a:pt x="643618" y="1267456"/>
                    <a:pt x="662559" y="1267456"/>
                  </a:cubicBezTo>
                  <a:cubicBezTo>
                    <a:pt x="681500" y="1267456"/>
                    <a:pt x="696854" y="1252102"/>
                    <a:pt x="696854" y="1233161"/>
                  </a:cubicBezTo>
                  <a:cubicBezTo>
                    <a:pt x="696854" y="1214220"/>
                    <a:pt x="681500" y="1198866"/>
                    <a:pt x="662559" y="1198866"/>
                  </a:cubicBezTo>
                  <a:close/>
                  <a:moveTo>
                    <a:pt x="1148424" y="1093461"/>
                  </a:moveTo>
                  <a:cubicBezTo>
                    <a:pt x="1129483" y="1093461"/>
                    <a:pt x="1114129" y="1108815"/>
                    <a:pt x="1114129" y="1127756"/>
                  </a:cubicBezTo>
                  <a:cubicBezTo>
                    <a:pt x="1114129" y="1146697"/>
                    <a:pt x="1129483" y="1162051"/>
                    <a:pt x="1148424" y="1162051"/>
                  </a:cubicBezTo>
                  <a:cubicBezTo>
                    <a:pt x="1167365" y="1162051"/>
                    <a:pt x="1182719" y="1146697"/>
                    <a:pt x="1182719" y="1127756"/>
                  </a:cubicBezTo>
                  <a:cubicBezTo>
                    <a:pt x="1182719" y="1108815"/>
                    <a:pt x="1167365" y="1093461"/>
                    <a:pt x="1148424" y="1093461"/>
                  </a:cubicBezTo>
                  <a:close/>
                  <a:moveTo>
                    <a:pt x="1037650" y="1093461"/>
                  </a:moveTo>
                  <a:cubicBezTo>
                    <a:pt x="1018709" y="1093461"/>
                    <a:pt x="1003355" y="1108815"/>
                    <a:pt x="1003355" y="1127756"/>
                  </a:cubicBezTo>
                  <a:cubicBezTo>
                    <a:pt x="1003355" y="1146697"/>
                    <a:pt x="1018709" y="1162051"/>
                    <a:pt x="1037650" y="1162051"/>
                  </a:cubicBezTo>
                  <a:cubicBezTo>
                    <a:pt x="1056591" y="1162051"/>
                    <a:pt x="1071945" y="1146697"/>
                    <a:pt x="1071945" y="1127756"/>
                  </a:cubicBezTo>
                  <a:cubicBezTo>
                    <a:pt x="1071945" y="1108815"/>
                    <a:pt x="1056591" y="1093461"/>
                    <a:pt x="1037650" y="1093461"/>
                  </a:cubicBezTo>
                  <a:close/>
                  <a:moveTo>
                    <a:pt x="926874" y="1093461"/>
                  </a:moveTo>
                  <a:cubicBezTo>
                    <a:pt x="907933" y="1093461"/>
                    <a:pt x="892579" y="1108815"/>
                    <a:pt x="892579" y="1127756"/>
                  </a:cubicBezTo>
                  <a:cubicBezTo>
                    <a:pt x="892579" y="1146697"/>
                    <a:pt x="907933" y="1162051"/>
                    <a:pt x="926874" y="1162051"/>
                  </a:cubicBezTo>
                  <a:cubicBezTo>
                    <a:pt x="945815" y="1162051"/>
                    <a:pt x="961169" y="1146697"/>
                    <a:pt x="961169" y="1127756"/>
                  </a:cubicBezTo>
                  <a:cubicBezTo>
                    <a:pt x="961169" y="1108815"/>
                    <a:pt x="945815" y="1093461"/>
                    <a:pt x="926874" y="1093461"/>
                  </a:cubicBezTo>
                  <a:close/>
                  <a:moveTo>
                    <a:pt x="816098" y="1093461"/>
                  </a:moveTo>
                  <a:cubicBezTo>
                    <a:pt x="797157" y="1093461"/>
                    <a:pt x="781803" y="1108815"/>
                    <a:pt x="781803" y="1127756"/>
                  </a:cubicBezTo>
                  <a:cubicBezTo>
                    <a:pt x="781803" y="1146697"/>
                    <a:pt x="797157" y="1162051"/>
                    <a:pt x="816098" y="1162051"/>
                  </a:cubicBezTo>
                  <a:cubicBezTo>
                    <a:pt x="835039" y="1162051"/>
                    <a:pt x="850393" y="1146697"/>
                    <a:pt x="850393" y="1127756"/>
                  </a:cubicBezTo>
                  <a:cubicBezTo>
                    <a:pt x="850393" y="1108815"/>
                    <a:pt x="835039" y="1093461"/>
                    <a:pt x="816098" y="1093461"/>
                  </a:cubicBezTo>
                  <a:close/>
                  <a:moveTo>
                    <a:pt x="705322" y="1093461"/>
                  </a:moveTo>
                  <a:cubicBezTo>
                    <a:pt x="686381" y="1093461"/>
                    <a:pt x="671027" y="1108815"/>
                    <a:pt x="671027" y="1127756"/>
                  </a:cubicBezTo>
                  <a:cubicBezTo>
                    <a:pt x="671027" y="1146697"/>
                    <a:pt x="686381" y="1162051"/>
                    <a:pt x="705322" y="1162051"/>
                  </a:cubicBezTo>
                  <a:cubicBezTo>
                    <a:pt x="724263" y="1162051"/>
                    <a:pt x="739617" y="1146697"/>
                    <a:pt x="739617" y="1127756"/>
                  </a:cubicBezTo>
                  <a:cubicBezTo>
                    <a:pt x="739617" y="1108815"/>
                    <a:pt x="724263" y="1093461"/>
                    <a:pt x="705322" y="1093461"/>
                  </a:cubicBezTo>
                  <a:close/>
                  <a:moveTo>
                    <a:pt x="594546" y="1093461"/>
                  </a:moveTo>
                  <a:cubicBezTo>
                    <a:pt x="575605" y="1093461"/>
                    <a:pt x="560251" y="1108815"/>
                    <a:pt x="560251" y="1127756"/>
                  </a:cubicBezTo>
                  <a:cubicBezTo>
                    <a:pt x="560251" y="1146697"/>
                    <a:pt x="575605" y="1162051"/>
                    <a:pt x="594546" y="1162051"/>
                  </a:cubicBezTo>
                  <a:cubicBezTo>
                    <a:pt x="613487" y="1162051"/>
                    <a:pt x="628841" y="1146697"/>
                    <a:pt x="628841" y="1127756"/>
                  </a:cubicBezTo>
                  <a:cubicBezTo>
                    <a:pt x="628841" y="1108815"/>
                    <a:pt x="613487" y="1093461"/>
                    <a:pt x="594546" y="1093461"/>
                  </a:cubicBezTo>
                  <a:close/>
                  <a:moveTo>
                    <a:pt x="227057" y="1066800"/>
                  </a:moveTo>
                  <a:cubicBezTo>
                    <a:pt x="163931" y="1066800"/>
                    <a:pt x="112757" y="1117974"/>
                    <a:pt x="112757" y="1181100"/>
                  </a:cubicBezTo>
                  <a:cubicBezTo>
                    <a:pt x="112757" y="1244226"/>
                    <a:pt x="163931" y="1295400"/>
                    <a:pt x="227057" y="1295400"/>
                  </a:cubicBezTo>
                  <a:cubicBezTo>
                    <a:pt x="290183" y="1295400"/>
                    <a:pt x="341357" y="1244226"/>
                    <a:pt x="341357" y="1181100"/>
                  </a:cubicBezTo>
                  <a:cubicBezTo>
                    <a:pt x="341357" y="1117974"/>
                    <a:pt x="290183" y="1066800"/>
                    <a:pt x="227057" y="1066800"/>
                  </a:cubicBezTo>
                  <a:close/>
                  <a:moveTo>
                    <a:pt x="76202" y="952500"/>
                  </a:moveTo>
                  <a:lnTo>
                    <a:pt x="1271716" y="952500"/>
                  </a:lnTo>
                  <a:cubicBezTo>
                    <a:pt x="1313801" y="952500"/>
                    <a:pt x="1347918" y="986617"/>
                    <a:pt x="1347918" y="1028702"/>
                  </a:cubicBezTo>
                  <a:lnTo>
                    <a:pt x="1347918" y="1333498"/>
                  </a:lnTo>
                  <a:cubicBezTo>
                    <a:pt x="1347918" y="1375583"/>
                    <a:pt x="1313801" y="1409700"/>
                    <a:pt x="1271716" y="1409700"/>
                  </a:cubicBezTo>
                  <a:lnTo>
                    <a:pt x="76202" y="1409700"/>
                  </a:lnTo>
                  <a:cubicBezTo>
                    <a:pt x="34117" y="1409700"/>
                    <a:pt x="0" y="1375583"/>
                    <a:pt x="0" y="1333498"/>
                  </a:cubicBezTo>
                  <a:lnTo>
                    <a:pt x="0" y="1028702"/>
                  </a:lnTo>
                  <a:cubicBezTo>
                    <a:pt x="0" y="986617"/>
                    <a:pt x="34117" y="952500"/>
                    <a:pt x="76202" y="952500"/>
                  </a:cubicBezTo>
                  <a:close/>
                  <a:moveTo>
                    <a:pt x="1216437" y="722616"/>
                  </a:moveTo>
                  <a:cubicBezTo>
                    <a:pt x="1197496" y="722616"/>
                    <a:pt x="1182142" y="737970"/>
                    <a:pt x="1182142" y="756911"/>
                  </a:cubicBezTo>
                  <a:cubicBezTo>
                    <a:pt x="1182142" y="775852"/>
                    <a:pt x="1197496" y="791206"/>
                    <a:pt x="1216437" y="791206"/>
                  </a:cubicBezTo>
                  <a:cubicBezTo>
                    <a:pt x="1235378" y="791206"/>
                    <a:pt x="1250732" y="775852"/>
                    <a:pt x="1250732" y="756911"/>
                  </a:cubicBezTo>
                  <a:cubicBezTo>
                    <a:pt x="1250732" y="737970"/>
                    <a:pt x="1235378" y="722616"/>
                    <a:pt x="1216437" y="722616"/>
                  </a:cubicBezTo>
                  <a:close/>
                  <a:moveTo>
                    <a:pt x="1105663" y="722616"/>
                  </a:moveTo>
                  <a:cubicBezTo>
                    <a:pt x="1086722" y="722616"/>
                    <a:pt x="1071368" y="737970"/>
                    <a:pt x="1071368" y="756911"/>
                  </a:cubicBezTo>
                  <a:cubicBezTo>
                    <a:pt x="1071368" y="775852"/>
                    <a:pt x="1086722" y="791206"/>
                    <a:pt x="1105663" y="791206"/>
                  </a:cubicBezTo>
                  <a:cubicBezTo>
                    <a:pt x="1124604" y="791206"/>
                    <a:pt x="1139958" y="775852"/>
                    <a:pt x="1139958" y="756911"/>
                  </a:cubicBezTo>
                  <a:cubicBezTo>
                    <a:pt x="1139958" y="737970"/>
                    <a:pt x="1124604" y="722616"/>
                    <a:pt x="1105663" y="722616"/>
                  </a:cubicBezTo>
                  <a:close/>
                  <a:moveTo>
                    <a:pt x="994887" y="722616"/>
                  </a:moveTo>
                  <a:cubicBezTo>
                    <a:pt x="975946" y="722616"/>
                    <a:pt x="960592" y="737970"/>
                    <a:pt x="960592" y="756911"/>
                  </a:cubicBezTo>
                  <a:cubicBezTo>
                    <a:pt x="960592" y="775852"/>
                    <a:pt x="975946" y="791206"/>
                    <a:pt x="994887" y="791206"/>
                  </a:cubicBezTo>
                  <a:cubicBezTo>
                    <a:pt x="1013828" y="791206"/>
                    <a:pt x="1029182" y="775852"/>
                    <a:pt x="1029182" y="756911"/>
                  </a:cubicBezTo>
                  <a:cubicBezTo>
                    <a:pt x="1029182" y="737970"/>
                    <a:pt x="1013828" y="722616"/>
                    <a:pt x="994887" y="722616"/>
                  </a:cubicBezTo>
                  <a:close/>
                  <a:moveTo>
                    <a:pt x="884111" y="722616"/>
                  </a:moveTo>
                  <a:cubicBezTo>
                    <a:pt x="865170" y="722616"/>
                    <a:pt x="849816" y="737970"/>
                    <a:pt x="849816" y="756911"/>
                  </a:cubicBezTo>
                  <a:cubicBezTo>
                    <a:pt x="849816" y="775852"/>
                    <a:pt x="865170" y="791206"/>
                    <a:pt x="884111" y="791206"/>
                  </a:cubicBezTo>
                  <a:cubicBezTo>
                    <a:pt x="903052" y="791206"/>
                    <a:pt x="918406" y="775852"/>
                    <a:pt x="918406" y="756911"/>
                  </a:cubicBezTo>
                  <a:cubicBezTo>
                    <a:pt x="918406" y="737970"/>
                    <a:pt x="903052" y="722616"/>
                    <a:pt x="884111" y="722616"/>
                  </a:cubicBezTo>
                  <a:close/>
                  <a:moveTo>
                    <a:pt x="773335" y="722616"/>
                  </a:moveTo>
                  <a:cubicBezTo>
                    <a:pt x="754394" y="722616"/>
                    <a:pt x="739040" y="737970"/>
                    <a:pt x="739040" y="756911"/>
                  </a:cubicBezTo>
                  <a:cubicBezTo>
                    <a:pt x="739040" y="775852"/>
                    <a:pt x="754394" y="791206"/>
                    <a:pt x="773335" y="791206"/>
                  </a:cubicBezTo>
                  <a:cubicBezTo>
                    <a:pt x="792276" y="791206"/>
                    <a:pt x="807630" y="775852"/>
                    <a:pt x="807630" y="756911"/>
                  </a:cubicBezTo>
                  <a:cubicBezTo>
                    <a:pt x="807630" y="737970"/>
                    <a:pt x="792276" y="722616"/>
                    <a:pt x="773335" y="722616"/>
                  </a:cubicBezTo>
                  <a:close/>
                  <a:moveTo>
                    <a:pt x="662559" y="722616"/>
                  </a:moveTo>
                  <a:cubicBezTo>
                    <a:pt x="643618" y="722616"/>
                    <a:pt x="628264" y="737970"/>
                    <a:pt x="628264" y="756911"/>
                  </a:cubicBezTo>
                  <a:cubicBezTo>
                    <a:pt x="628264" y="775852"/>
                    <a:pt x="643618" y="791206"/>
                    <a:pt x="662559" y="791206"/>
                  </a:cubicBezTo>
                  <a:cubicBezTo>
                    <a:pt x="681500" y="791206"/>
                    <a:pt x="696854" y="775852"/>
                    <a:pt x="696854" y="756911"/>
                  </a:cubicBezTo>
                  <a:cubicBezTo>
                    <a:pt x="696854" y="737970"/>
                    <a:pt x="681500" y="722616"/>
                    <a:pt x="662559" y="722616"/>
                  </a:cubicBezTo>
                  <a:close/>
                  <a:moveTo>
                    <a:pt x="1148424" y="617211"/>
                  </a:moveTo>
                  <a:cubicBezTo>
                    <a:pt x="1129483" y="617211"/>
                    <a:pt x="1114129" y="632565"/>
                    <a:pt x="1114129" y="651506"/>
                  </a:cubicBezTo>
                  <a:cubicBezTo>
                    <a:pt x="1114129" y="670447"/>
                    <a:pt x="1129483" y="685801"/>
                    <a:pt x="1148424" y="685801"/>
                  </a:cubicBezTo>
                  <a:cubicBezTo>
                    <a:pt x="1167365" y="685801"/>
                    <a:pt x="1182719" y="670447"/>
                    <a:pt x="1182719" y="651506"/>
                  </a:cubicBezTo>
                  <a:cubicBezTo>
                    <a:pt x="1182719" y="632565"/>
                    <a:pt x="1167365" y="617211"/>
                    <a:pt x="1148424" y="617211"/>
                  </a:cubicBezTo>
                  <a:close/>
                  <a:moveTo>
                    <a:pt x="1037650" y="617211"/>
                  </a:moveTo>
                  <a:cubicBezTo>
                    <a:pt x="1018709" y="617211"/>
                    <a:pt x="1003355" y="632565"/>
                    <a:pt x="1003355" y="651506"/>
                  </a:cubicBezTo>
                  <a:cubicBezTo>
                    <a:pt x="1003355" y="670447"/>
                    <a:pt x="1018709" y="685801"/>
                    <a:pt x="1037650" y="685801"/>
                  </a:cubicBezTo>
                  <a:cubicBezTo>
                    <a:pt x="1056591" y="685801"/>
                    <a:pt x="1071945" y="670447"/>
                    <a:pt x="1071945" y="651506"/>
                  </a:cubicBezTo>
                  <a:cubicBezTo>
                    <a:pt x="1071945" y="632565"/>
                    <a:pt x="1056591" y="617211"/>
                    <a:pt x="1037650" y="617211"/>
                  </a:cubicBezTo>
                  <a:close/>
                  <a:moveTo>
                    <a:pt x="926874" y="617211"/>
                  </a:moveTo>
                  <a:cubicBezTo>
                    <a:pt x="907933" y="617211"/>
                    <a:pt x="892579" y="632565"/>
                    <a:pt x="892579" y="651506"/>
                  </a:cubicBezTo>
                  <a:cubicBezTo>
                    <a:pt x="892579" y="670447"/>
                    <a:pt x="907933" y="685801"/>
                    <a:pt x="926874" y="685801"/>
                  </a:cubicBezTo>
                  <a:cubicBezTo>
                    <a:pt x="945815" y="685801"/>
                    <a:pt x="961169" y="670447"/>
                    <a:pt x="961169" y="651506"/>
                  </a:cubicBezTo>
                  <a:cubicBezTo>
                    <a:pt x="961169" y="632565"/>
                    <a:pt x="945815" y="617211"/>
                    <a:pt x="926874" y="617211"/>
                  </a:cubicBezTo>
                  <a:close/>
                  <a:moveTo>
                    <a:pt x="816098" y="617211"/>
                  </a:moveTo>
                  <a:cubicBezTo>
                    <a:pt x="797157" y="617211"/>
                    <a:pt x="781803" y="632565"/>
                    <a:pt x="781803" y="651506"/>
                  </a:cubicBezTo>
                  <a:cubicBezTo>
                    <a:pt x="781803" y="670447"/>
                    <a:pt x="797157" y="685801"/>
                    <a:pt x="816098" y="685801"/>
                  </a:cubicBezTo>
                  <a:cubicBezTo>
                    <a:pt x="835039" y="685801"/>
                    <a:pt x="850393" y="670447"/>
                    <a:pt x="850393" y="651506"/>
                  </a:cubicBezTo>
                  <a:cubicBezTo>
                    <a:pt x="850393" y="632565"/>
                    <a:pt x="835039" y="617211"/>
                    <a:pt x="816098" y="617211"/>
                  </a:cubicBezTo>
                  <a:close/>
                  <a:moveTo>
                    <a:pt x="705322" y="617211"/>
                  </a:moveTo>
                  <a:cubicBezTo>
                    <a:pt x="686381" y="617211"/>
                    <a:pt x="671027" y="632565"/>
                    <a:pt x="671027" y="651506"/>
                  </a:cubicBezTo>
                  <a:cubicBezTo>
                    <a:pt x="671027" y="670447"/>
                    <a:pt x="686381" y="685801"/>
                    <a:pt x="705322" y="685801"/>
                  </a:cubicBezTo>
                  <a:cubicBezTo>
                    <a:pt x="724263" y="685801"/>
                    <a:pt x="739617" y="670447"/>
                    <a:pt x="739617" y="651506"/>
                  </a:cubicBezTo>
                  <a:cubicBezTo>
                    <a:pt x="739617" y="632565"/>
                    <a:pt x="724263" y="617211"/>
                    <a:pt x="705322" y="617211"/>
                  </a:cubicBezTo>
                  <a:close/>
                  <a:moveTo>
                    <a:pt x="594546" y="617211"/>
                  </a:moveTo>
                  <a:cubicBezTo>
                    <a:pt x="575605" y="617211"/>
                    <a:pt x="560251" y="632565"/>
                    <a:pt x="560251" y="651506"/>
                  </a:cubicBezTo>
                  <a:cubicBezTo>
                    <a:pt x="560251" y="670447"/>
                    <a:pt x="575605" y="685801"/>
                    <a:pt x="594546" y="685801"/>
                  </a:cubicBezTo>
                  <a:cubicBezTo>
                    <a:pt x="613487" y="685801"/>
                    <a:pt x="628841" y="670447"/>
                    <a:pt x="628841" y="651506"/>
                  </a:cubicBezTo>
                  <a:cubicBezTo>
                    <a:pt x="628841" y="632565"/>
                    <a:pt x="613487" y="617211"/>
                    <a:pt x="594546" y="617211"/>
                  </a:cubicBezTo>
                  <a:close/>
                  <a:moveTo>
                    <a:pt x="227057" y="590550"/>
                  </a:moveTo>
                  <a:cubicBezTo>
                    <a:pt x="163931" y="590550"/>
                    <a:pt x="112757" y="641724"/>
                    <a:pt x="112757" y="704850"/>
                  </a:cubicBezTo>
                  <a:cubicBezTo>
                    <a:pt x="112757" y="767976"/>
                    <a:pt x="163931" y="819150"/>
                    <a:pt x="227057" y="819150"/>
                  </a:cubicBezTo>
                  <a:cubicBezTo>
                    <a:pt x="290183" y="819150"/>
                    <a:pt x="341357" y="767976"/>
                    <a:pt x="341357" y="704850"/>
                  </a:cubicBezTo>
                  <a:cubicBezTo>
                    <a:pt x="341357" y="641724"/>
                    <a:pt x="290183" y="590550"/>
                    <a:pt x="227057" y="590550"/>
                  </a:cubicBezTo>
                  <a:close/>
                  <a:moveTo>
                    <a:pt x="76202" y="476250"/>
                  </a:moveTo>
                  <a:lnTo>
                    <a:pt x="1271716" y="476250"/>
                  </a:lnTo>
                  <a:cubicBezTo>
                    <a:pt x="1313801" y="476250"/>
                    <a:pt x="1347918" y="510367"/>
                    <a:pt x="1347918" y="552452"/>
                  </a:cubicBezTo>
                  <a:lnTo>
                    <a:pt x="1347918" y="857248"/>
                  </a:lnTo>
                  <a:cubicBezTo>
                    <a:pt x="1347918" y="899333"/>
                    <a:pt x="1313801" y="933450"/>
                    <a:pt x="1271716" y="933450"/>
                  </a:cubicBezTo>
                  <a:lnTo>
                    <a:pt x="76202" y="933450"/>
                  </a:lnTo>
                  <a:cubicBezTo>
                    <a:pt x="34117" y="933450"/>
                    <a:pt x="0" y="899333"/>
                    <a:pt x="0" y="857248"/>
                  </a:cubicBezTo>
                  <a:lnTo>
                    <a:pt x="0" y="552452"/>
                  </a:lnTo>
                  <a:cubicBezTo>
                    <a:pt x="0" y="510367"/>
                    <a:pt x="34117" y="476250"/>
                    <a:pt x="76202" y="476250"/>
                  </a:cubicBezTo>
                  <a:close/>
                  <a:moveTo>
                    <a:pt x="1216437" y="246366"/>
                  </a:moveTo>
                  <a:cubicBezTo>
                    <a:pt x="1197496" y="246366"/>
                    <a:pt x="1182142" y="261720"/>
                    <a:pt x="1182142" y="280661"/>
                  </a:cubicBezTo>
                  <a:cubicBezTo>
                    <a:pt x="1182142" y="299602"/>
                    <a:pt x="1197496" y="314956"/>
                    <a:pt x="1216437" y="314956"/>
                  </a:cubicBezTo>
                  <a:cubicBezTo>
                    <a:pt x="1235378" y="314956"/>
                    <a:pt x="1250732" y="299602"/>
                    <a:pt x="1250732" y="280661"/>
                  </a:cubicBezTo>
                  <a:cubicBezTo>
                    <a:pt x="1250732" y="261720"/>
                    <a:pt x="1235378" y="246366"/>
                    <a:pt x="1216437" y="246366"/>
                  </a:cubicBezTo>
                  <a:close/>
                  <a:moveTo>
                    <a:pt x="1105663" y="246366"/>
                  </a:moveTo>
                  <a:cubicBezTo>
                    <a:pt x="1086722" y="246366"/>
                    <a:pt x="1071368" y="261720"/>
                    <a:pt x="1071368" y="280661"/>
                  </a:cubicBezTo>
                  <a:cubicBezTo>
                    <a:pt x="1071368" y="299602"/>
                    <a:pt x="1086722" y="314956"/>
                    <a:pt x="1105663" y="314956"/>
                  </a:cubicBezTo>
                  <a:cubicBezTo>
                    <a:pt x="1124604" y="314956"/>
                    <a:pt x="1139958" y="299602"/>
                    <a:pt x="1139958" y="280661"/>
                  </a:cubicBezTo>
                  <a:cubicBezTo>
                    <a:pt x="1139958" y="261720"/>
                    <a:pt x="1124604" y="246366"/>
                    <a:pt x="1105663" y="246366"/>
                  </a:cubicBezTo>
                  <a:close/>
                  <a:moveTo>
                    <a:pt x="994887" y="246366"/>
                  </a:moveTo>
                  <a:cubicBezTo>
                    <a:pt x="975946" y="246366"/>
                    <a:pt x="960592" y="261720"/>
                    <a:pt x="960592" y="280661"/>
                  </a:cubicBezTo>
                  <a:cubicBezTo>
                    <a:pt x="960592" y="299602"/>
                    <a:pt x="975946" y="314956"/>
                    <a:pt x="994887" y="314956"/>
                  </a:cubicBezTo>
                  <a:cubicBezTo>
                    <a:pt x="1013828" y="314956"/>
                    <a:pt x="1029182" y="299602"/>
                    <a:pt x="1029182" y="280661"/>
                  </a:cubicBezTo>
                  <a:cubicBezTo>
                    <a:pt x="1029182" y="261720"/>
                    <a:pt x="1013828" y="246366"/>
                    <a:pt x="994887" y="246366"/>
                  </a:cubicBezTo>
                  <a:close/>
                  <a:moveTo>
                    <a:pt x="884111" y="246366"/>
                  </a:moveTo>
                  <a:cubicBezTo>
                    <a:pt x="865170" y="246366"/>
                    <a:pt x="849816" y="261720"/>
                    <a:pt x="849816" y="280661"/>
                  </a:cubicBezTo>
                  <a:cubicBezTo>
                    <a:pt x="849816" y="299602"/>
                    <a:pt x="865170" y="314956"/>
                    <a:pt x="884111" y="314956"/>
                  </a:cubicBezTo>
                  <a:cubicBezTo>
                    <a:pt x="903052" y="314956"/>
                    <a:pt x="918406" y="299602"/>
                    <a:pt x="918406" y="280661"/>
                  </a:cubicBezTo>
                  <a:cubicBezTo>
                    <a:pt x="918406" y="261720"/>
                    <a:pt x="903052" y="246366"/>
                    <a:pt x="884111" y="246366"/>
                  </a:cubicBezTo>
                  <a:close/>
                  <a:moveTo>
                    <a:pt x="773335" y="246366"/>
                  </a:moveTo>
                  <a:cubicBezTo>
                    <a:pt x="754394" y="246366"/>
                    <a:pt x="739040" y="261720"/>
                    <a:pt x="739040" y="280661"/>
                  </a:cubicBezTo>
                  <a:cubicBezTo>
                    <a:pt x="739040" y="299602"/>
                    <a:pt x="754394" y="314956"/>
                    <a:pt x="773335" y="314956"/>
                  </a:cubicBezTo>
                  <a:cubicBezTo>
                    <a:pt x="792276" y="314956"/>
                    <a:pt x="807630" y="299602"/>
                    <a:pt x="807630" y="280661"/>
                  </a:cubicBezTo>
                  <a:cubicBezTo>
                    <a:pt x="807630" y="261720"/>
                    <a:pt x="792276" y="246366"/>
                    <a:pt x="773335" y="246366"/>
                  </a:cubicBezTo>
                  <a:close/>
                  <a:moveTo>
                    <a:pt x="662559" y="246366"/>
                  </a:moveTo>
                  <a:cubicBezTo>
                    <a:pt x="643618" y="246366"/>
                    <a:pt x="628264" y="261720"/>
                    <a:pt x="628264" y="280661"/>
                  </a:cubicBezTo>
                  <a:cubicBezTo>
                    <a:pt x="628264" y="299602"/>
                    <a:pt x="643618" y="314956"/>
                    <a:pt x="662559" y="314956"/>
                  </a:cubicBezTo>
                  <a:cubicBezTo>
                    <a:pt x="681500" y="314956"/>
                    <a:pt x="696854" y="299602"/>
                    <a:pt x="696854" y="280661"/>
                  </a:cubicBezTo>
                  <a:cubicBezTo>
                    <a:pt x="696854" y="261720"/>
                    <a:pt x="681500" y="246366"/>
                    <a:pt x="662559" y="246366"/>
                  </a:cubicBezTo>
                  <a:close/>
                  <a:moveTo>
                    <a:pt x="1148424" y="140961"/>
                  </a:moveTo>
                  <a:cubicBezTo>
                    <a:pt x="1129483" y="140961"/>
                    <a:pt x="1114129" y="156315"/>
                    <a:pt x="1114129" y="175256"/>
                  </a:cubicBezTo>
                  <a:cubicBezTo>
                    <a:pt x="1114129" y="194197"/>
                    <a:pt x="1129483" y="209551"/>
                    <a:pt x="1148424" y="209551"/>
                  </a:cubicBezTo>
                  <a:cubicBezTo>
                    <a:pt x="1167365" y="209551"/>
                    <a:pt x="1182719" y="194197"/>
                    <a:pt x="1182719" y="175256"/>
                  </a:cubicBezTo>
                  <a:cubicBezTo>
                    <a:pt x="1182719" y="156315"/>
                    <a:pt x="1167365" y="140961"/>
                    <a:pt x="1148424" y="140961"/>
                  </a:cubicBezTo>
                  <a:close/>
                  <a:moveTo>
                    <a:pt x="1037650" y="140961"/>
                  </a:moveTo>
                  <a:cubicBezTo>
                    <a:pt x="1018709" y="140961"/>
                    <a:pt x="1003355" y="156315"/>
                    <a:pt x="1003355" y="175256"/>
                  </a:cubicBezTo>
                  <a:cubicBezTo>
                    <a:pt x="1003355" y="194197"/>
                    <a:pt x="1018709" y="209551"/>
                    <a:pt x="1037650" y="209551"/>
                  </a:cubicBezTo>
                  <a:cubicBezTo>
                    <a:pt x="1056591" y="209551"/>
                    <a:pt x="1071945" y="194197"/>
                    <a:pt x="1071945" y="175256"/>
                  </a:cubicBezTo>
                  <a:cubicBezTo>
                    <a:pt x="1071945" y="156315"/>
                    <a:pt x="1056591" y="140961"/>
                    <a:pt x="1037650" y="140961"/>
                  </a:cubicBezTo>
                  <a:close/>
                  <a:moveTo>
                    <a:pt x="926874" y="140961"/>
                  </a:moveTo>
                  <a:cubicBezTo>
                    <a:pt x="907933" y="140961"/>
                    <a:pt x="892579" y="156315"/>
                    <a:pt x="892579" y="175256"/>
                  </a:cubicBezTo>
                  <a:cubicBezTo>
                    <a:pt x="892579" y="194197"/>
                    <a:pt x="907933" y="209551"/>
                    <a:pt x="926874" y="209551"/>
                  </a:cubicBezTo>
                  <a:cubicBezTo>
                    <a:pt x="945815" y="209551"/>
                    <a:pt x="961169" y="194197"/>
                    <a:pt x="961169" y="175256"/>
                  </a:cubicBezTo>
                  <a:cubicBezTo>
                    <a:pt x="961169" y="156315"/>
                    <a:pt x="945815" y="140961"/>
                    <a:pt x="926874" y="140961"/>
                  </a:cubicBezTo>
                  <a:close/>
                  <a:moveTo>
                    <a:pt x="816098" y="140961"/>
                  </a:moveTo>
                  <a:cubicBezTo>
                    <a:pt x="797157" y="140961"/>
                    <a:pt x="781803" y="156315"/>
                    <a:pt x="781803" y="175256"/>
                  </a:cubicBezTo>
                  <a:cubicBezTo>
                    <a:pt x="781803" y="194197"/>
                    <a:pt x="797157" y="209551"/>
                    <a:pt x="816098" y="209551"/>
                  </a:cubicBezTo>
                  <a:cubicBezTo>
                    <a:pt x="835039" y="209551"/>
                    <a:pt x="850393" y="194197"/>
                    <a:pt x="850393" y="175256"/>
                  </a:cubicBezTo>
                  <a:cubicBezTo>
                    <a:pt x="850393" y="156315"/>
                    <a:pt x="835039" y="140961"/>
                    <a:pt x="816098" y="140961"/>
                  </a:cubicBezTo>
                  <a:close/>
                  <a:moveTo>
                    <a:pt x="705322" y="140961"/>
                  </a:moveTo>
                  <a:cubicBezTo>
                    <a:pt x="686381" y="140961"/>
                    <a:pt x="671027" y="156315"/>
                    <a:pt x="671027" y="175256"/>
                  </a:cubicBezTo>
                  <a:cubicBezTo>
                    <a:pt x="671027" y="194197"/>
                    <a:pt x="686381" y="209551"/>
                    <a:pt x="705322" y="209551"/>
                  </a:cubicBezTo>
                  <a:cubicBezTo>
                    <a:pt x="724263" y="209551"/>
                    <a:pt x="739617" y="194197"/>
                    <a:pt x="739617" y="175256"/>
                  </a:cubicBezTo>
                  <a:cubicBezTo>
                    <a:pt x="739617" y="156315"/>
                    <a:pt x="724263" y="140961"/>
                    <a:pt x="705322" y="140961"/>
                  </a:cubicBezTo>
                  <a:close/>
                  <a:moveTo>
                    <a:pt x="594546" y="140961"/>
                  </a:moveTo>
                  <a:cubicBezTo>
                    <a:pt x="575605" y="140961"/>
                    <a:pt x="560251" y="156315"/>
                    <a:pt x="560251" y="175256"/>
                  </a:cubicBezTo>
                  <a:cubicBezTo>
                    <a:pt x="560251" y="194197"/>
                    <a:pt x="575605" y="209551"/>
                    <a:pt x="594546" y="209551"/>
                  </a:cubicBezTo>
                  <a:cubicBezTo>
                    <a:pt x="613487" y="209551"/>
                    <a:pt x="628841" y="194197"/>
                    <a:pt x="628841" y="175256"/>
                  </a:cubicBezTo>
                  <a:cubicBezTo>
                    <a:pt x="628841" y="156315"/>
                    <a:pt x="613487" y="140961"/>
                    <a:pt x="594546" y="140961"/>
                  </a:cubicBezTo>
                  <a:close/>
                  <a:moveTo>
                    <a:pt x="227057" y="114300"/>
                  </a:moveTo>
                  <a:cubicBezTo>
                    <a:pt x="163931" y="114300"/>
                    <a:pt x="112757" y="165474"/>
                    <a:pt x="112757" y="228600"/>
                  </a:cubicBezTo>
                  <a:cubicBezTo>
                    <a:pt x="112757" y="291726"/>
                    <a:pt x="163931" y="342900"/>
                    <a:pt x="227057" y="342900"/>
                  </a:cubicBezTo>
                  <a:cubicBezTo>
                    <a:pt x="290183" y="342900"/>
                    <a:pt x="341357" y="291726"/>
                    <a:pt x="341357" y="228600"/>
                  </a:cubicBezTo>
                  <a:cubicBezTo>
                    <a:pt x="341357" y="165474"/>
                    <a:pt x="290183" y="114300"/>
                    <a:pt x="227057" y="114300"/>
                  </a:cubicBezTo>
                  <a:close/>
                  <a:moveTo>
                    <a:pt x="76202" y="0"/>
                  </a:moveTo>
                  <a:lnTo>
                    <a:pt x="1271716" y="0"/>
                  </a:lnTo>
                  <a:cubicBezTo>
                    <a:pt x="1313801" y="0"/>
                    <a:pt x="1347918" y="34117"/>
                    <a:pt x="1347918" y="76202"/>
                  </a:cubicBezTo>
                  <a:lnTo>
                    <a:pt x="1347918" y="380998"/>
                  </a:lnTo>
                  <a:cubicBezTo>
                    <a:pt x="1347918" y="423083"/>
                    <a:pt x="1313801" y="457200"/>
                    <a:pt x="1271716" y="457200"/>
                  </a:cubicBezTo>
                  <a:lnTo>
                    <a:pt x="76202" y="457200"/>
                  </a:lnTo>
                  <a:cubicBezTo>
                    <a:pt x="34117" y="457200"/>
                    <a:pt x="0" y="423083"/>
                    <a:pt x="0" y="380998"/>
                  </a:cubicBezTo>
                  <a:lnTo>
                    <a:pt x="0" y="76202"/>
                  </a:lnTo>
                  <a:cubicBezTo>
                    <a:pt x="0" y="34117"/>
                    <a:pt x="34117" y="0"/>
                    <a:pt x="76202" y="0"/>
                  </a:cubicBezTo>
                  <a:close/>
                </a:path>
              </a:pathLst>
            </a:custGeom>
            <a:solidFill>
              <a:srgbClr val="C13F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l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0088370" y="3165057"/>
              <a:ext cx="1304650" cy="37520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zh-CN" altLang="en-US" sz="1100" dirty="0">
                  <a:latin typeface="微软雅黑" panose="020B0503020204020204" charset="-122"/>
                  <a:ea typeface="微软雅黑" panose="020B0503020204020204" charset="-122"/>
                </a:rPr>
                <a:t>企业</a:t>
              </a:r>
              <a:r>
                <a:rPr lang="en-US" altLang="zh-CN" sz="1100" dirty="0">
                  <a:latin typeface="微软雅黑" panose="020B0503020204020204" charset="-122"/>
                  <a:ea typeface="微软雅黑" panose="020B0503020204020204" charset="-122"/>
                </a:rPr>
                <a:t>IT</a:t>
              </a:r>
              <a:r>
                <a:rPr lang="zh-CN" altLang="en-US" sz="1100" dirty="0">
                  <a:latin typeface="微软雅黑" panose="020B0503020204020204" charset="-122"/>
                  <a:ea typeface="微软雅黑" panose="020B0503020204020204" charset="-122"/>
                </a:rPr>
                <a:t>系统</a:t>
              </a:r>
              <a:endParaRPr lang="zh-CN" altLang="en-US" sz="11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" name="矩形: 圆角 35"/>
            <p:cNvSpPr/>
            <p:nvPr/>
          </p:nvSpPr>
          <p:spPr>
            <a:xfrm>
              <a:off x="2133505" y="2041242"/>
              <a:ext cx="1770411" cy="1547540"/>
            </a:xfrm>
            <a:prstGeom prst="roundRect">
              <a:avLst>
                <a:gd name="adj" fmla="val 11591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 dirty="0">
                  <a:latin typeface="微软雅黑" panose="020B0503020204020204" charset="-122"/>
                  <a:ea typeface="微软雅黑" panose="020B0503020204020204" charset="-122"/>
                </a:rPr>
                <a:t>CMP</a:t>
              </a:r>
              <a:r>
                <a:rPr lang="zh-CN" altLang="en-US" sz="1000" dirty="0">
                  <a:latin typeface="微软雅黑" panose="020B0503020204020204" charset="-122"/>
                  <a:ea typeface="微软雅黑" panose="020B0503020204020204" charset="-122"/>
                </a:rPr>
                <a:t>智能连接管理平台</a:t>
              </a:r>
              <a:endParaRPr lang="zh-CN" altLang="en-US" sz="10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835040" y="1728058"/>
              <a:ext cx="2395841" cy="2215855"/>
            </a:xfrm>
            <a:prstGeom prst="rect">
              <a:avLst/>
            </a:prstGeom>
            <a:noFill/>
            <a:ln w="1587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" name="左右箭头 35"/>
            <p:cNvSpPr/>
            <p:nvPr/>
          </p:nvSpPr>
          <p:spPr>
            <a:xfrm>
              <a:off x="4020723" y="2537122"/>
              <a:ext cx="654472" cy="428752"/>
            </a:xfrm>
            <a:prstGeom prst="leftRight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页脚占位符 1"/>
          <p:cNvSpPr>
            <a:spLocks noGrp="1"/>
          </p:cNvSpPr>
          <p:nvPr>
            <p:ph type="ftr" sz="quarter" idx="10"/>
          </p:nvPr>
        </p:nvSpPr>
        <p:spPr>
          <a:xfrm>
            <a:off x="411587" y="4855464"/>
            <a:ext cx="2400926" cy="115416"/>
          </a:xfrm>
        </p:spPr>
        <p:txBody>
          <a:bodyPr/>
          <a:lstStyle/>
          <a:p>
            <a:r>
              <a:rPr lang="en-US" sz="750">
                <a:solidFill>
                  <a:srgbClr val="939598"/>
                </a:solidFill>
                <a:cs typeface="Arial" panose="020B0604020202020204" pitchFamily="34" charset="0"/>
              </a:rPr>
              <a:t>2017 Lenovo Internal. All rights reserved.</a:t>
            </a:r>
            <a:endParaRPr lang="en-US" sz="75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1748" y="771308"/>
            <a:ext cx="3830842" cy="18581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162" y="771308"/>
            <a:ext cx="3830842" cy="18637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49" y="2880852"/>
            <a:ext cx="3830844" cy="188343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162" y="2911520"/>
            <a:ext cx="3830844" cy="187546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椭圆 7"/>
          <p:cNvSpPr>
            <a:spLocks noChangeAspect="1"/>
          </p:cNvSpPr>
          <p:nvPr/>
        </p:nvSpPr>
        <p:spPr>
          <a:xfrm>
            <a:off x="4127584" y="2452632"/>
            <a:ext cx="704088" cy="70408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示意</a:t>
            </a:r>
            <a:endParaRPr lang="zh-CN" altLang="en-US" dirty="0"/>
          </a:p>
        </p:txBody>
      </p:sp>
      <p:sp>
        <p:nvSpPr>
          <p:cNvPr id="108" name="标题 2"/>
          <p:cNvSpPr txBox="1"/>
          <p:nvPr/>
        </p:nvSpPr>
        <p:spPr bwMode="gray">
          <a:xfrm>
            <a:off x="411587" y="205740"/>
            <a:ext cx="8307201" cy="390906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zh-CN" altLang="en-US" sz="20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展示图</a:t>
            </a:r>
            <a:endParaRPr lang="zh-CN" altLang="en-US" sz="20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 34"/>
          <p:cNvSpPr/>
          <p:nvPr/>
        </p:nvSpPr>
        <p:spPr>
          <a:xfrm rot="2187700">
            <a:off x="931545" y="2362200"/>
            <a:ext cx="6946265" cy="506730"/>
          </a:xfrm>
          <a:custGeom>
            <a:avLst/>
            <a:gdLst>
              <a:gd name="connsiteX0" fmla="*/ 0 w 5660572"/>
              <a:gd name="connsiteY0" fmla="*/ 14514 h 1204692"/>
              <a:gd name="connsiteX1" fmla="*/ 1407886 w 5660572"/>
              <a:gd name="connsiteY1" fmla="*/ 1204685 h 1204692"/>
              <a:gd name="connsiteX2" fmla="*/ 2815772 w 5660572"/>
              <a:gd name="connsiteY2" fmla="*/ 0 h 1204692"/>
              <a:gd name="connsiteX3" fmla="*/ 4267200 w 5660572"/>
              <a:gd name="connsiteY3" fmla="*/ 1204685 h 1204692"/>
              <a:gd name="connsiteX4" fmla="*/ 5660572 w 5660572"/>
              <a:gd name="connsiteY4" fmla="*/ 0 h 120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0572" h="1204692">
                <a:moveTo>
                  <a:pt x="0" y="14514"/>
                </a:moveTo>
                <a:cubicBezTo>
                  <a:pt x="469295" y="610809"/>
                  <a:pt x="938591" y="1207104"/>
                  <a:pt x="1407886" y="1204685"/>
                </a:cubicBezTo>
                <a:cubicBezTo>
                  <a:pt x="1877181" y="1202266"/>
                  <a:pt x="2339220" y="0"/>
                  <a:pt x="2815772" y="0"/>
                </a:cubicBezTo>
                <a:cubicBezTo>
                  <a:pt x="3292324" y="0"/>
                  <a:pt x="3793067" y="1204685"/>
                  <a:pt x="4267200" y="1204685"/>
                </a:cubicBezTo>
                <a:cubicBezTo>
                  <a:pt x="4741333" y="1204685"/>
                  <a:pt x="5411410" y="152400"/>
                  <a:pt x="5660572" y="0"/>
                </a:cubicBezTo>
              </a:path>
            </a:pathLst>
          </a:custGeom>
          <a:noFill/>
          <a:ln w="76200">
            <a:gradFill>
              <a:gsLst>
                <a:gs pos="0">
                  <a:schemeClr val="accent1"/>
                </a:gs>
                <a:gs pos="23000">
                  <a:schemeClr val="accent2"/>
                </a:gs>
                <a:gs pos="75000">
                  <a:srgbClr val="92D050"/>
                </a:gs>
                <a:gs pos="52000">
                  <a:schemeClr val="accent5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5">
              <a:solidFill>
                <a:schemeClr val="lt1"/>
              </a:solidFill>
              <a:cs typeface="+mn-ea"/>
            </a:endParaRPr>
          </a:p>
        </p:txBody>
      </p:sp>
      <p:grpSp>
        <p:nvGrpSpPr>
          <p:cNvPr id="4" name="组合 9"/>
          <p:cNvGrpSpPr/>
          <p:nvPr/>
        </p:nvGrpSpPr>
        <p:grpSpPr>
          <a:xfrm>
            <a:off x="1571604" y="1"/>
            <a:ext cx="1143008" cy="1067671"/>
            <a:chOff x="1180871" y="1661152"/>
            <a:chExt cx="1139038" cy="1139038"/>
          </a:xfrm>
        </p:grpSpPr>
        <p:grpSp>
          <p:nvGrpSpPr>
            <p:cNvPr id="5" name="组合 109"/>
            <p:cNvGrpSpPr/>
            <p:nvPr/>
          </p:nvGrpSpPr>
          <p:grpSpPr>
            <a:xfrm>
              <a:off x="1180871" y="1661152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2" name="同心圆 11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 flip="none" rotWithShape="1">
                <a:gsLst>
                  <a:gs pos="20000">
                    <a:srgbClr val="BFBFBF"/>
                  </a:gs>
                  <a:gs pos="80000">
                    <a:srgbClr val="FFFFFF"/>
                  </a:gs>
                  <a:gs pos="100000">
                    <a:schemeClr val="accent1">
                      <a:tint val="0"/>
                    </a:schemeClr>
                  </a:gs>
                </a:gsLst>
                <a:lin ang="2700000" scaled="1"/>
                <a:tileRect/>
              </a:gra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accent3"/>
                  </a:solidFill>
                  <a:cs typeface="+mn-ea"/>
                </a:endParaRPr>
              </a:p>
            </p:txBody>
          </p:sp>
          <p:sp>
            <p:nvSpPr>
              <p:cNvPr id="113" name="椭圆 11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BFBFBF"/>
                  </a:gs>
                  <a:gs pos="80000">
                    <a:srgbClr val="FFFFFF"/>
                  </a:gs>
                  <a:gs pos="100000">
                    <a:schemeClr val="accent1">
                      <a:tint val="0"/>
                    </a:schemeClr>
                  </a:gs>
                </a:gsLst>
                <a:lin ang="2700000" scaled="1"/>
                <a:tileRect/>
              </a:gra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accent3"/>
                  </a:solidFill>
                  <a:cs typeface="+mn-ea"/>
                </a:endParaRPr>
              </a:p>
            </p:txBody>
          </p:sp>
        </p:grpSp>
        <p:sp>
          <p:nvSpPr>
            <p:cNvPr id="134" name="TextBox 133"/>
            <p:cNvSpPr txBox="1"/>
            <p:nvPr/>
          </p:nvSpPr>
          <p:spPr>
            <a:xfrm>
              <a:off x="1496457" y="1813220"/>
              <a:ext cx="671969" cy="819709"/>
            </a:xfrm>
            <a:prstGeom prst="rect">
              <a:avLst/>
            </a:prstGeom>
            <a:noFill/>
            <a:ln w="28575">
              <a:noFill/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accent3"/>
                  </a:solidFill>
                  <a:latin typeface="Times New Roman" panose="02020603050405020304" charset="0"/>
                  <a:cs typeface="Times New Roman" panose="02020603050405020304" charset="0"/>
                </a:rPr>
                <a:t>1</a:t>
              </a:r>
              <a:endParaRPr lang="en-US" altLang="zh-CN" sz="4400" dirty="0">
                <a:solidFill>
                  <a:schemeClr val="accent3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6" name="组合 30"/>
          <p:cNvGrpSpPr/>
          <p:nvPr/>
        </p:nvGrpSpPr>
        <p:grpSpPr>
          <a:xfrm>
            <a:off x="2984804" y="1434139"/>
            <a:ext cx="1214446" cy="1119690"/>
            <a:chOff x="4002481" y="1661152"/>
            <a:chExt cx="1139038" cy="1139038"/>
          </a:xfrm>
        </p:grpSpPr>
        <p:grpSp>
          <p:nvGrpSpPr>
            <p:cNvPr id="7" name="组合 129"/>
            <p:cNvGrpSpPr/>
            <p:nvPr/>
          </p:nvGrpSpPr>
          <p:grpSpPr>
            <a:xfrm>
              <a:off x="4002481" y="1661152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32" name="同心圆 13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 flip="none" rotWithShape="1">
                <a:gsLst>
                  <a:gs pos="20000">
                    <a:srgbClr val="BFBFBF"/>
                  </a:gs>
                  <a:gs pos="80000">
                    <a:srgbClr val="FFFFFF"/>
                  </a:gs>
                  <a:gs pos="100000">
                    <a:schemeClr val="accent1">
                      <a:tint val="0"/>
                    </a:schemeClr>
                  </a:gs>
                </a:gsLst>
                <a:lin ang="2700000" scaled="1"/>
                <a:tileRect/>
              </a:gra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accent3"/>
                  </a:solidFill>
                  <a:cs typeface="+mn-ea"/>
                </a:endParaRPr>
              </a:p>
            </p:txBody>
          </p:sp>
          <p:sp>
            <p:nvSpPr>
              <p:cNvPr id="133" name="椭圆 13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BFBFBF"/>
                  </a:gs>
                  <a:gs pos="80000">
                    <a:srgbClr val="FFFFFF"/>
                  </a:gs>
                  <a:gs pos="100000">
                    <a:schemeClr val="accent1">
                      <a:tint val="0"/>
                    </a:schemeClr>
                  </a:gs>
                </a:gsLst>
                <a:lin ang="2700000" scaled="1"/>
                <a:tileRect/>
              </a:gra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accent3"/>
                  </a:solidFill>
                  <a:cs typeface="+mn-ea"/>
                </a:endParaRPr>
              </a:p>
            </p:txBody>
          </p:sp>
        </p:grpSp>
        <p:sp>
          <p:nvSpPr>
            <p:cNvPr id="136" name="TextBox 135"/>
            <p:cNvSpPr txBox="1"/>
            <p:nvPr/>
          </p:nvSpPr>
          <p:spPr>
            <a:xfrm>
              <a:off x="4337790" y="1805852"/>
              <a:ext cx="610012" cy="844286"/>
            </a:xfrm>
            <a:prstGeom prst="rect">
              <a:avLst/>
            </a:prstGeom>
            <a:noFill/>
            <a:ln w="28575">
              <a:noFill/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accent3"/>
                  </a:solidFill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endParaRPr lang="en-US" altLang="zh-CN" sz="4800" dirty="0" smtClean="0">
                <a:solidFill>
                  <a:schemeClr val="accent3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8" name="组合 32"/>
          <p:cNvGrpSpPr/>
          <p:nvPr/>
        </p:nvGrpSpPr>
        <p:grpSpPr>
          <a:xfrm>
            <a:off x="4626613" y="2633342"/>
            <a:ext cx="1214446" cy="1279533"/>
            <a:chOff x="6824091" y="1661152"/>
            <a:chExt cx="1139038" cy="1139038"/>
          </a:xfrm>
        </p:grpSpPr>
        <p:grpSp>
          <p:nvGrpSpPr>
            <p:cNvPr id="9" name="组合 124"/>
            <p:cNvGrpSpPr/>
            <p:nvPr/>
          </p:nvGrpSpPr>
          <p:grpSpPr>
            <a:xfrm>
              <a:off x="6824091" y="1661152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27" name="同心圆 12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 flip="none" rotWithShape="1">
                <a:gsLst>
                  <a:gs pos="20000">
                    <a:srgbClr val="BFBFBF"/>
                  </a:gs>
                  <a:gs pos="80000">
                    <a:srgbClr val="FFFFFF"/>
                  </a:gs>
                  <a:gs pos="100000">
                    <a:schemeClr val="accent1">
                      <a:tint val="0"/>
                    </a:schemeClr>
                  </a:gs>
                </a:gsLst>
                <a:lin ang="2700000" scaled="1"/>
                <a:tileRect/>
              </a:gra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rgbClr val="000000"/>
                  </a:solidFill>
                  <a:cs typeface="+mn-ea"/>
                </a:endParaRPr>
              </a:p>
            </p:txBody>
          </p:sp>
          <p:sp>
            <p:nvSpPr>
              <p:cNvPr id="128" name="椭圆 127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BFBFBF"/>
                  </a:gs>
                  <a:gs pos="80000">
                    <a:srgbClr val="FFFFFF"/>
                  </a:gs>
                  <a:gs pos="100000">
                    <a:schemeClr val="accent1">
                      <a:tint val="0"/>
                    </a:schemeClr>
                  </a:gs>
                </a:gsLst>
                <a:lin ang="2700000" scaled="1"/>
                <a:tileRect/>
              </a:gra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rgbClr val="000000"/>
                  </a:solidFill>
                  <a:cs typeface="+mn-ea"/>
                </a:endParaRPr>
              </a:p>
            </p:txBody>
          </p:sp>
        </p:grpSp>
        <p:sp>
          <p:nvSpPr>
            <p:cNvPr id="142" name="TextBox 141"/>
            <p:cNvSpPr txBox="1"/>
            <p:nvPr/>
          </p:nvSpPr>
          <p:spPr>
            <a:xfrm>
              <a:off x="7166840" y="1829102"/>
              <a:ext cx="600649" cy="820781"/>
            </a:xfrm>
            <a:prstGeom prst="rect">
              <a:avLst/>
            </a:prstGeom>
            <a:noFill/>
            <a:ln w="28575">
              <a:noFill/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5400" dirty="0" smtClean="0">
                  <a:solidFill>
                    <a:schemeClr val="accent3"/>
                  </a:solidFill>
                  <a:latin typeface="Times New Roman" panose="02020603050405020304" charset="0"/>
                  <a:cs typeface="Times New Roman" panose="02020603050405020304" charset="0"/>
                </a:rPr>
                <a:t>3</a:t>
              </a:r>
              <a:endParaRPr lang="en-US" altLang="zh-CN" sz="5400" dirty="0" smtClean="0">
                <a:solidFill>
                  <a:schemeClr val="accent3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144" name="TextBox 143"/>
          <p:cNvSpPr txBox="1"/>
          <p:nvPr/>
        </p:nvSpPr>
        <p:spPr>
          <a:xfrm>
            <a:off x="2928926" y="28573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+mn-ea"/>
              </a:rPr>
              <a:t>需求场景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4420548" y="1662104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cs typeface="+mn-ea"/>
              </a:rPr>
              <a:t>平台应用功能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grpSp>
        <p:nvGrpSpPr>
          <p:cNvPr id="10" name="组合 3"/>
          <p:cNvGrpSpPr/>
          <p:nvPr/>
        </p:nvGrpSpPr>
        <p:grpSpPr>
          <a:xfrm rot="16200000">
            <a:off x="-226396" y="1369388"/>
            <a:ext cx="2548784" cy="2095992"/>
            <a:chOff x="-24559" y="-22173"/>
            <a:chExt cx="2548784" cy="2095992"/>
          </a:xfrm>
        </p:grpSpPr>
        <p:sp>
          <p:nvSpPr>
            <p:cNvPr id="3" name="流程图: 离页连接符 2"/>
            <p:cNvSpPr/>
            <p:nvPr/>
          </p:nvSpPr>
          <p:spPr>
            <a:xfrm>
              <a:off x="714379" y="-22173"/>
              <a:ext cx="1809846" cy="1608447"/>
            </a:xfrm>
            <a:prstGeom prst="flowChartOffpageConnector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400" dirty="0">
                <a:cs typeface="+mn-ea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 rot="5400000">
              <a:off x="-119633" y="72901"/>
              <a:ext cx="2095992" cy="190584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6400" b="1" dirty="0">
                  <a:latin typeface="Arial" panose="020B0604020202020204" pitchFamily="34" charset="0"/>
                  <a:cs typeface="+mn-ea"/>
                </a:rPr>
                <a:t>目录 </a:t>
              </a:r>
              <a:endParaRPr lang="en-US" altLang="zh-CN" sz="6400" b="1" dirty="0">
                <a:latin typeface="Arial" panose="020B0604020202020204" pitchFamily="34" charset="0"/>
                <a:cs typeface="+mn-ea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2665" b="1" dirty="0">
                  <a:latin typeface="Arial" panose="020B0604020202020204" pitchFamily="34" charset="0"/>
                  <a:cs typeface="+mn-ea"/>
                </a:rPr>
                <a:t>CONTENT</a:t>
              </a:r>
              <a:endParaRPr lang="zh-CN" altLang="en-US" sz="2665" b="1" dirty="0">
                <a:latin typeface="Arial" panose="020B0604020202020204" pitchFamily="34" charset="0"/>
                <a:cs typeface="+mn-ea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864497" y="3087051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cs typeface="+mn-ea"/>
              </a:rPr>
              <a:t>服务优势</a:t>
            </a:r>
            <a:endParaRPr lang="zh-CN" altLang="en-US" sz="2800" b="1" dirty="0" smtClean="0"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grpSp>
        <p:nvGrpSpPr>
          <p:cNvPr id="11" name="组合 32"/>
          <p:cNvGrpSpPr/>
          <p:nvPr/>
        </p:nvGrpSpPr>
        <p:grpSpPr>
          <a:xfrm>
            <a:off x="6609715" y="3579495"/>
            <a:ext cx="1268095" cy="1332230"/>
            <a:chOff x="6824091" y="1661152"/>
            <a:chExt cx="1139038" cy="1139038"/>
          </a:xfrm>
        </p:grpSpPr>
        <p:grpSp>
          <p:nvGrpSpPr>
            <p:cNvPr id="12" name="组合 124"/>
            <p:cNvGrpSpPr/>
            <p:nvPr/>
          </p:nvGrpSpPr>
          <p:grpSpPr>
            <a:xfrm>
              <a:off x="6824091" y="1661152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3" name="同心圆 1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 flip="none" rotWithShape="1">
                <a:gsLst>
                  <a:gs pos="20000">
                    <a:srgbClr val="BFBFBF"/>
                  </a:gs>
                  <a:gs pos="80000">
                    <a:srgbClr val="FFFFFF"/>
                  </a:gs>
                  <a:gs pos="100000">
                    <a:schemeClr val="accent1">
                      <a:tint val="0"/>
                    </a:schemeClr>
                  </a:gs>
                </a:gsLst>
                <a:lin ang="2700000" scaled="1"/>
                <a:tileRect/>
              </a:gra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2400">
                  <a:solidFill>
                    <a:srgbClr val="000000"/>
                  </a:solidFill>
                  <a:cs typeface="+mn-ea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BFBFBF"/>
                  </a:gs>
                  <a:gs pos="80000">
                    <a:srgbClr val="FFFFFF"/>
                  </a:gs>
                  <a:gs pos="100000">
                    <a:schemeClr val="accent1">
                      <a:tint val="0"/>
                    </a:schemeClr>
                  </a:gs>
                </a:gsLst>
                <a:lin ang="2700000" scaled="1"/>
                <a:tileRect/>
              </a:gra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2400">
                  <a:solidFill>
                    <a:srgbClr val="000000"/>
                  </a:solidFill>
                  <a:cs typeface="+mn-ea"/>
                </a:endParaRPr>
              </a:p>
            </p:txBody>
          </p:sp>
        </p:grpSp>
        <p:sp>
          <p:nvSpPr>
            <p:cNvPr id="15" name="TextBox 141"/>
            <p:cNvSpPr txBox="1"/>
            <p:nvPr/>
          </p:nvSpPr>
          <p:spPr>
            <a:xfrm>
              <a:off x="7166840" y="1829102"/>
              <a:ext cx="600649" cy="788314"/>
            </a:xfrm>
            <a:prstGeom prst="rect">
              <a:avLst/>
            </a:prstGeom>
            <a:noFill/>
            <a:ln w="28575">
              <a:noFill/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txBody>
            <a:bodyPr wrap="square" rtlCol="0">
              <a:spAutoFit/>
            </a:bodyPr>
            <a:p>
              <a:r>
                <a:rPr lang="en-US" altLang="zh-CN" sz="5400" dirty="0" smtClean="0">
                  <a:solidFill>
                    <a:schemeClr val="accent3"/>
                  </a:solidFill>
                  <a:latin typeface="Times New Roman" panose="02020603050405020304" charset="0"/>
                  <a:cs typeface="Times New Roman" panose="02020603050405020304" charset="0"/>
                </a:rPr>
                <a:t>4</a:t>
              </a:r>
              <a:endParaRPr lang="en-US" altLang="zh-CN" sz="5400" dirty="0" smtClean="0">
                <a:solidFill>
                  <a:schemeClr val="accent3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16" name="TextBox 46"/>
          <p:cNvSpPr txBox="1"/>
          <p:nvPr/>
        </p:nvSpPr>
        <p:spPr>
          <a:xfrm>
            <a:off x="4775847" y="4390071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cs typeface="+mn-ea"/>
              </a:rPr>
              <a:t>平台案例</a:t>
            </a:r>
            <a:endParaRPr lang="zh-CN" altLang="en-US" sz="2800" b="1" dirty="0" smtClean="0"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/>
        </p:nvSpPr>
        <p:spPr>
          <a:xfrm rot="5400000">
            <a:off x="2000250" y="-2000250"/>
            <a:ext cx="5143500" cy="9144000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0" y="0"/>
            <a:ext cx="9144000" cy="5143500"/>
          </a:xfrm>
          <a:prstGeom prst="triangle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4678" y="1500180"/>
            <a:ext cx="3371848" cy="857250"/>
          </a:xfrm>
        </p:spPr>
        <p:txBody>
          <a:bodyPr/>
          <a:lstStyle/>
          <a:p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</a:rPr>
              <a:t>需求场景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92"/>
          <p:cNvGrpSpPr/>
          <p:nvPr/>
        </p:nvGrpSpPr>
        <p:grpSpPr>
          <a:xfrm>
            <a:off x="317471" y="-64153"/>
            <a:ext cx="8333740" cy="1198880"/>
            <a:chOff x="-495013" y="-32152"/>
            <a:chExt cx="8333740" cy="1198875"/>
          </a:xfrm>
        </p:grpSpPr>
        <p:sp>
          <p:nvSpPr>
            <p:cNvPr id="94" name="Line 3"/>
            <p:cNvSpPr>
              <a:spLocks noChangeShapeType="1"/>
            </p:cNvSpPr>
            <p:nvPr/>
          </p:nvSpPr>
          <p:spPr bwMode="auto">
            <a:xfrm>
              <a:off x="-235930" y="636504"/>
              <a:ext cx="4836104" cy="8335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l" defTabSz="171450">
                <a:lnSpc>
                  <a:spcPct val="100000"/>
                </a:lnSpc>
                <a:defRPr/>
              </a:pPr>
              <a:endParaRPr lang="es-ES" sz="500" b="0">
                <a:solidFill>
                  <a:srgbClr val="000000"/>
                </a:solidFill>
                <a:latin typeface="Bebas" pitchFamily="2" charset="0"/>
                <a:ea typeface="微软雅黑" panose="020B0503020204020204" charset="-122"/>
                <a:sym typeface="Bebas" pitchFamily="2" charset="0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-495013" y="-32152"/>
              <a:ext cx="8333740" cy="1198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2400" b="1" dirty="0" smtClean="0">
                  <a:latin typeface="Bebas" pitchFamily="2" charset="0"/>
                  <a:ea typeface="微软雅黑" panose="020B0503020204020204" charset="-122"/>
                  <a:sym typeface="Bebas" pitchFamily="2" charset="0"/>
                </a:rPr>
                <a:t>需求场景</a:t>
              </a:r>
              <a:endParaRPr lang="zh-CN" altLang="en-US" sz="2400" b="1" dirty="0" smtClean="0">
                <a:latin typeface="Bebas" pitchFamily="2" charset="0"/>
                <a:ea typeface="微软雅黑" panose="020B0503020204020204" charset="-122"/>
                <a:sym typeface="Bebas" pitchFamily="2" charset="0"/>
              </a:endParaRPr>
            </a:p>
            <a:p>
              <a:pPr fontAlgn="auto">
                <a:lnSpc>
                  <a:spcPct val="150000"/>
                </a:lnSpc>
              </a:pPr>
              <a:r>
                <a:rPr lang="zh-CN" altLang="en-US" sz="2400" b="1" dirty="0">
                  <a:latin typeface="Bebas" pitchFamily="2" charset="0"/>
                  <a:ea typeface="微软雅黑" panose="020B0503020204020204" charset="-122"/>
                  <a:sym typeface="Bebas" pitchFamily="2" charset="0"/>
                </a:rPr>
                <a:t>    </a:t>
              </a:r>
              <a:r>
                <a:rPr lang="en-US" altLang="zh-CN" sz="2400" b="1" dirty="0">
                  <a:latin typeface="Bebas" pitchFamily="2" charset="0"/>
                  <a:ea typeface="微软雅黑" panose="020B0503020204020204" charset="-122"/>
                  <a:sym typeface="Bebas" pitchFamily="2" charset="0"/>
                </a:rPr>
                <a:t>——</a:t>
              </a:r>
              <a:r>
                <a:rPr lang="zh-CN" altLang="en-US" sz="2400" b="1" dirty="0">
                  <a:latin typeface="Bebas" pitchFamily="2" charset="0"/>
                  <a:ea typeface="微软雅黑" panose="020B0503020204020204" charset="-122"/>
                  <a:sym typeface="Bebas" pitchFamily="2" charset="0"/>
                </a:rPr>
                <a:t>面向物联网企业及行业客户</a:t>
              </a:r>
              <a:endParaRPr lang="zh-CN" altLang="en-US" sz="2400" b="1" dirty="0">
                <a:latin typeface="Bebas" pitchFamily="2" charset="0"/>
                <a:ea typeface="微软雅黑" panose="020B0503020204020204" charset="-122"/>
                <a:sym typeface="Bebas" pitchFamily="2" charset="0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955675" y="1649730"/>
            <a:ext cx="705739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包括但不限于：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Bebas" pitchFamily="2" charset="0"/>
              </a:rPr>
              <a:t>      车联网行业、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金融行业（银行、保险、互联网金融企业）、物流行业、零售业、运输行业、制造工业、房地产、医养行业（医院、养老院、卫生服务站）、运营商（电信、移动、联通）、政府各职能部门（交通、城管、公安）、消费电子行业（电脑、数码、手机等电子产品）等。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0">
        <p14:warp dir="in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/>
        </p:nvSpPr>
        <p:spPr>
          <a:xfrm rot="5400000">
            <a:off x="2000250" y="-2000250"/>
            <a:ext cx="5143500" cy="9144000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0" y="0"/>
            <a:ext cx="9144000" cy="5143500"/>
          </a:xfrm>
          <a:prstGeom prst="triangle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28926" y="1500180"/>
            <a:ext cx="3371848" cy="857250"/>
          </a:xfrm>
        </p:spPr>
        <p:txBody>
          <a:bodyPr/>
          <a:lstStyle/>
          <a:p>
            <a:pPr algn="ctr"/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</a:rPr>
              <a:t>平台应用功能</a:t>
            </a:r>
            <a:b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800" b="1" dirty="0" smtClean="0">
                <a:latin typeface="微软雅黑" panose="020B0503020204020204" charset="-122"/>
                <a:ea typeface="微软雅黑" panose="020B0503020204020204" charset="-122"/>
              </a:rPr>
              <a:t>（面向物联网行业）</a:t>
            </a:r>
            <a:endParaRPr lang="en-US" altLang="zh-CN" sz="1800" b="1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Line 3"/>
          <p:cNvSpPr>
            <a:spLocks noChangeShapeType="1"/>
          </p:cNvSpPr>
          <p:nvPr/>
        </p:nvSpPr>
        <p:spPr bwMode="auto">
          <a:xfrm>
            <a:off x="576580" y="604520"/>
            <a:ext cx="4836160" cy="8255"/>
          </a:xfrm>
          <a:prstGeom prst="line">
            <a:avLst/>
          </a:prstGeom>
          <a:noFill/>
          <a:ln w="12700" cap="flat" cmpd="sng">
            <a:solidFill>
              <a:schemeClr val="bg1">
                <a:lumMod val="50000"/>
              </a:schemeClr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l" defTabSz="171450">
              <a:lnSpc>
                <a:spcPct val="100000"/>
              </a:lnSpc>
              <a:defRPr/>
            </a:pPr>
            <a:endParaRPr lang="es-ES" sz="500" b="0">
              <a:solidFill>
                <a:srgbClr val="000000"/>
              </a:solidFill>
              <a:latin typeface="Bebas" pitchFamily="2" charset="0"/>
              <a:ea typeface="微软雅黑" panose="020B0503020204020204" charset="-122"/>
              <a:sym typeface="Bebas" pitchFamily="2" charset="0"/>
            </a:endParaRPr>
          </a:p>
        </p:txBody>
      </p:sp>
      <p:grpSp>
        <p:nvGrpSpPr>
          <p:cNvPr id="3" name="组合 60"/>
          <p:cNvGrpSpPr/>
          <p:nvPr/>
        </p:nvGrpSpPr>
        <p:grpSpPr>
          <a:xfrm>
            <a:off x="2146300" y="808990"/>
            <a:ext cx="2360930" cy="1640205"/>
            <a:chOff x="6098124" y="4010391"/>
            <a:chExt cx="1941541" cy="2187132"/>
          </a:xfrm>
        </p:grpSpPr>
        <p:sp>
          <p:nvSpPr>
            <p:cNvPr id="66" name="Flowchart: Connector 22"/>
            <p:cNvSpPr/>
            <p:nvPr/>
          </p:nvSpPr>
          <p:spPr>
            <a:xfrm>
              <a:off x="6738643" y="4010391"/>
              <a:ext cx="398414" cy="673193"/>
            </a:xfrm>
            <a:prstGeom prst="flowChartConnector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759460">
                <a:defRPr/>
              </a:pPr>
              <a:endPara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4" name="组合 62"/>
            <p:cNvGrpSpPr/>
            <p:nvPr/>
          </p:nvGrpSpPr>
          <p:grpSpPr>
            <a:xfrm>
              <a:off x="6098124" y="4929969"/>
              <a:ext cx="1941541" cy="1267554"/>
              <a:chOff x="1641302" y="4739912"/>
              <a:chExt cx="1941541" cy="1267554"/>
            </a:xfrm>
          </p:grpSpPr>
          <p:sp>
            <p:nvSpPr>
              <p:cNvPr id="64" name="Title 20"/>
              <p:cNvSpPr txBox="1"/>
              <p:nvPr/>
            </p:nvSpPr>
            <p:spPr bwMode="auto">
              <a:xfrm>
                <a:off x="1641302" y="5577300"/>
                <a:ext cx="1941541" cy="430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tIns="0" rIns="0" bIns="0" anchor="ctr">
                <a:spAutoFit/>
              </a:bodyPr>
              <a:lstStyle>
                <a:lvl1pPr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5" name="Title 20"/>
              <p:cNvSpPr txBox="1"/>
              <p:nvPr/>
            </p:nvSpPr>
            <p:spPr bwMode="auto">
              <a:xfrm>
                <a:off x="1797117" y="4739912"/>
                <a:ext cx="1419596" cy="430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tIns="0">
                <a:spAutoFit/>
              </a:bodyPr>
              <a:lstStyle>
                <a:lvl1pPr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zh-CN" altLang="en-US" sz="1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hlinkClick r:id="rId1" action="ppaction://hlinksldjump"/>
                  </a:rPr>
                  <a:t>商品中心</a:t>
                </a:r>
                <a:endParaRPr lang="zh-CN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5" name="组合 67"/>
          <p:cNvGrpSpPr/>
          <p:nvPr/>
        </p:nvGrpSpPr>
        <p:grpSpPr>
          <a:xfrm>
            <a:off x="454337" y="808976"/>
            <a:ext cx="1763084" cy="1568243"/>
            <a:chOff x="6166520" y="1811152"/>
            <a:chExt cx="2390344" cy="2090990"/>
          </a:xfrm>
        </p:grpSpPr>
        <p:sp>
          <p:nvSpPr>
            <p:cNvPr id="73" name="Flowchart: Connector 21"/>
            <p:cNvSpPr/>
            <p:nvPr/>
          </p:nvSpPr>
          <p:spPr>
            <a:xfrm>
              <a:off x="6883403" y="1811152"/>
              <a:ext cx="673069" cy="673069"/>
            </a:xfrm>
            <a:prstGeom prst="flowChartConnector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759460">
                <a:defRPr/>
              </a:pPr>
              <a:endPara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6" name="组合 69"/>
            <p:cNvGrpSpPr/>
            <p:nvPr/>
          </p:nvGrpSpPr>
          <p:grpSpPr>
            <a:xfrm>
              <a:off x="6166520" y="2689487"/>
              <a:ext cx="2390344" cy="1212655"/>
              <a:chOff x="4020738" y="4670466"/>
              <a:chExt cx="2390344" cy="1212655"/>
            </a:xfrm>
          </p:grpSpPr>
          <p:sp>
            <p:nvSpPr>
              <p:cNvPr id="71" name="Title 20"/>
              <p:cNvSpPr txBox="1"/>
              <p:nvPr/>
            </p:nvSpPr>
            <p:spPr bwMode="auto">
              <a:xfrm>
                <a:off x="4125771" y="5022061"/>
                <a:ext cx="2285311" cy="8610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tIns="0" rIns="0" bIns="0" anchor="ctr">
                <a:spAutoFit/>
              </a:bodyPr>
              <a:lstStyle>
                <a:lvl1pPr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zh-CN" altLang="en-US" sz="1400" dirty="0" smtClean="0">
                    <a:latin typeface="Bebas" pitchFamily="2" charset="0"/>
                    <a:ea typeface="微软雅黑" panose="020B0503020204020204" charset="-122"/>
                    <a:sym typeface="Bebas" pitchFamily="2" charset="0"/>
                  </a:rPr>
                  <a:t>流量分应用统计</a:t>
                </a:r>
                <a:endParaRPr lang="zh-CN" altLang="en-US" sz="1400" dirty="0" smtClean="0">
                  <a:latin typeface="Bebas" pitchFamily="2" charset="0"/>
                  <a:ea typeface="微软雅黑" panose="020B0503020204020204" charset="-122"/>
                  <a:sym typeface="Bebas" pitchFamily="2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流量告警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2" name="Title 20"/>
              <p:cNvSpPr txBox="1"/>
              <p:nvPr/>
            </p:nvSpPr>
            <p:spPr bwMode="auto">
              <a:xfrm>
                <a:off x="4020738" y="4670466"/>
                <a:ext cx="2197920" cy="430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tIns="0">
                <a:spAutoFit/>
              </a:bodyPr>
              <a:lstStyle>
                <a:lvl1pPr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zh-CN" altLang="en-US" sz="1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基础监控功能</a:t>
                </a:r>
                <a:endParaRPr lang="zh-CN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7" name="组合 88"/>
          <p:cNvGrpSpPr/>
          <p:nvPr/>
        </p:nvGrpSpPr>
        <p:grpSpPr>
          <a:xfrm>
            <a:off x="4400878" y="808976"/>
            <a:ext cx="1960880" cy="1568759"/>
            <a:chOff x="9110948" y="1811152"/>
            <a:chExt cx="2113317" cy="2091465"/>
          </a:xfrm>
        </p:grpSpPr>
        <p:sp>
          <p:nvSpPr>
            <p:cNvPr id="9" name="Flowchart: Connector 23"/>
            <p:cNvSpPr/>
            <p:nvPr/>
          </p:nvSpPr>
          <p:spPr>
            <a:xfrm>
              <a:off x="9716939" y="1811152"/>
              <a:ext cx="572813" cy="673031"/>
            </a:xfrm>
            <a:prstGeom prst="flowChartConnector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759460">
                <a:defRPr/>
              </a:pPr>
              <a:endPara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0" name="组合 90"/>
            <p:cNvGrpSpPr/>
            <p:nvPr/>
          </p:nvGrpSpPr>
          <p:grpSpPr>
            <a:xfrm>
              <a:off x="9110948" y="2685234"/>
              <a:ext cx="2113317" cy="1217383"/>
              <a:chOff x="6284519" y="4666213"/>
              <a:chExt cx="2113317" cy="1217383"/>
            </a:xfrm>
          </p:grpSpPr>
          <p:sp>
            <p:nvSpPr>
              <p:cNvPr id="92" name="Title 20"/>
              <p:cNvSpPr txBox="1"/>
              <p:nvPr/>
            </p:nvSpPr>
            <p:spPr bwMode="auto">
              <a:xfrm>
                <a:off x="6363220" y="5022624"/>
                <a:ext cx="1866946" cy="8609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tIns="0" rIns="0" bIns="0" anchor="ctr">
                <a:spAutoFit/>
              </a:bodyPr>
              <a:lstStyle>
                <a:lvl1pPr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多种支付方式；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自助电子发票生成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93" name="Title 20"/>
              <p:cNvSpPr txBox="1"/>
              <p:nvPr/>
            </p:nvSpPr>
            <p:spPr bwMode="auto">
              <a:xfrm>
                <a:off x="6284519" y="4666213"/>
                <a:ext cx="2113317" cy="430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tIns="0">
                <a:spAutoFit/>
              </a:bodyPr>
              <a:lstStyle>
                <a:lvl1pPr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zh-CN" altLang="en-US" sz="1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支付和电子发票</a:t>
                </a:r>
                <a:endParaRPr lang="zh-CN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11" name="组合 97"/>
          <p:cNvGrpSpPr/>
          <p:nvPr/>
        </p:nvGrpSpPr>
        <p:grpSpPr>
          <a:xfrm>
            <a:off x="6297306" y="3139435"/>
            <a:ext cx="2714644" cy="1635008"/>
            <a:chOff x="9088045" y="4010389"/>
            <a:chExt cx="2184824" cy="2180008"/>
          </a:xfrm>
        </p:grpSpPr>
        <p:sp>
          <p:nvSpPr>
            <p:cNvPr id="103" name="Flowchart: Connector 25"/>
            <p:cNvSpPr/>
            <p:nvPr/>
          </p:nvSpPr>
          <p:spPr>
            <a:xfrm>
              <a:off x="9805070" y="4010389"/>
              <a:ext cx="432873" cy="673099"/>
            </a:xfrm>
            <a:prstGeom prst="flowChartConnector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759460">
                <a:defRPr/>
              </a:pPr>
              <a:endPara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2" name="组合 99"/>
            <p:cNvGrpSpPr/>
            <p:nvPr/>
          </p:nvGrpSpPr>
          <p:grpSpPr>
            <a:xfrm>
              <a:off x="9088045" y="4764851"/>
              <a:ext cx="2184824" cy="1425546"/>
              <a:chOff x="8572657" y="4574794"/>
              <a:chExt cx="2184824" cy="1425546"/>
            </a:xfrm>
          </p:grpSpPr>
          <p:sp>
            <p:nvSpPr>
              <p:cNvPr id="101" name="Title 20"/>
              <p:cNvSpPr txBox="1"/>
              <p:nvPr/>
            </p:nvSpPr>
            <p:spPr bwMode="auto">
              <a:xfrm>
                <a:off x="8572657" y="5570234"/>
                <a:ext cx="2184824" cy="430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tIns="0" rIns="0" bIns="0" anchor="ctr">
                <a:spAutoFit/>
              </a:bodyPr>
              <a:lstStyle>
                <a:lvl1pPr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02" name="Title 20"/>
              <p:cNvSpPr txBox="1"/>
              <p:nvPr/>
            </p:nvSpPr>
            <p:spPr bwMode="auto">
              <a:xfrm>
                <a:off x="8642965" y="4574794"/>
                <a:ext cx="1817277" cy="430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>
                <a:spAutoFit/>
              </a:bodyPr>
              <a:lstStyle>
                <a:lvl1pPr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zh-CN" altLang="en-US" sz="1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换卡和销户</a:t>
                </a:r>
                <a:endParaRPr lang="zh-CN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13" name="组合 67"/>
          <p:cNvGrpSpPr/>
          <p:nvPr/>
        </p:nvGrpSpPr>
        <p:grpSpPr>
          <a:xfrm>
            <a:off x="4526591" y="3139426"/>
            <a:ext cx="1763719" cy="1263125"/>
            <a:chOff x="5971952" y="1811152"/>
            <a:chExt cx="2391205" cy="1684167"/>
          </a:xfrm>
        </p:grpSpPr>
        <p:sp>
          <p:nvSpPr>
            <p:cNvPr id="14" name="Flowchart: Connector 21"/>
            <p:cNvSpPr/>
            <p:nvPr/>
          </p:nvSpPr>
          <p:spPr>
            <a:xfrm>
              <a:off x="6738769" y="1811152"/>
              <a:ext cx="673069" cy="673069"/>
            </a:xfrm>
            <a:prstGeom prst="flowChartConnector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759460">
                <a:defRPr/>
              </a:pPr>
              <a:endPara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5" name="组合 69"/>
            <p:cNvGrpSpPr/>
            <p:nvPr/>
          </p:nvGrpSpPr>
          <p:grpSpPr>
            <a:xfrm>
              <a:off x="5971952" y="2593814"/>
              <a:ext cx="2391205" cy="901505"/>
              <a:chOff x="3826170" y="4574793"/>
              <a:chExt cx="2391205" cy="901505"/>
            </a:xfrm>
          </p:grpSpPr>
          <p:sp>
            <p:nvSpPr>
              <p:cNvPr id="16" name="Title 20"/>
              <p:cNvSpPr txBox="1"/>
              <p:nvPr/>
            </p:nvSpPr>
            <p:spPr bwMode="auto">
              <a:xfrm>
                <a:off x="3932064" y="5046191"/>
                <a:ext cx="2285311" cy="430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tIns="0" rIns="0" bIns="0" anchor="ctr">
                <a:spAutoFit/>
              </a:bodyPr>
              <a:lstStyle>
                <a:lvl1pPr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" name="Title 20"/>
              <p:cNvSpPr txBox="1"/>
              <p:nvPr/>
            </p:nvSpPr>
            <p:spPr bwMode="auto">
              <a:xfrm>
                <a:off x="3826170" y="4574793"/>
                <a:ext cx="2197920" cy="430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tIns="0">
                <a:spAutoFit/>
              </a:bodyPr>
              <a:lstStyle>
                <a:lvl1pPr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zh-CN" altLang="en-US" sz="1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报表功能</a:t>
                </a:r>
                <a:endParaRPr lang="zh-CN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18" name="组合 67"/>
          <p:cNvGrpSpPr/>
          <p:nvPr/>
        </p:nvGrpSpPr>
        <p:grpSpPr>
          <a:xfrm>
            <a:off x="103816" y="3121011"/>
            <a:ext cx="1786255" cy="940692"/>
            <a:chOff x="5850563" y="1811152"/>
            <a:chExt cx="2421759" cy="1254256"/>
          </a:xfrm>
        </p:grpSpPr>
        <p:sp>
          <p:nvSpPr>
            <p:cNvPr id="19" name="Flowchart: Connector 21"/>
            <p:cNvSpPr/>
            <p:nvPr/>
          </p:nvSpPr>
          <p:spPr>
            <a:xfrm>
              <a:off x="6738769" y="1811152"/>
              <a:ext cx="673069" cy="673069"/>
            </a:xfrm>
            <a:prstGeom prst="flowChartConnector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759460">
                <a:defRPr/>
              </a:pPr>
              <a:endPara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Title 20"/>
            <p:cNvSpPr txBox="1"/>
            <p:nvPr/>
          </p:nvSpPr>
          <p:spPr bwMode="auto">
            <a:xfrm>
              <a:off x="5850563" y="2635301"/>
              <a:ext cx="2421759" cy="430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>
              <a:spAutoFit/>
            </a:bodyPr>
            <a:lstStyle>
              <a:lvl1pPr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zh-CN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实名认证和解绑</a:t>
              </a:r>
              <a:endPara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1" name="组合 67"/>
          <p:cNvGrpSpPr/>
          <p:nvPr/>
        </p:nvGrpSpPr>
        <p:grpSpPr>
          <a:xfrm>
            <a:off x="1786465" y="3121025"/>
            <a:ext cx="2762885" cy="1223645"/>
            <a:chOff x="5347985" y="1811152"/>
            <a:chExt cx="3755161" cy="1573505"/>
          </a:xfrm>
        </p:grpSpPr>
        <p:sp>
          <p:nvSpPr>
            <p:cNvPr id="22" name="Flowchart: Connector 21"/>
            <p:cNvSpPr/>
            <p:nvPr/>
          </p:nvSpPr>
          <p:spPr>
            <a:xfrm>
              <a:off x="6884264" y="1811152"/>
              <a:ext cx="673069" cy="673069"/>
            </a:xfrm>
            <a:prstGeom prst="flowChartConnector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759460">
                <a:defRPr/>
              </a:pPr>
              <a:endPara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Title 20"/>
            <p:cNvSpPr txBox="1"/>
            <p:nvPr/>
          </p:nvSpPr>
          <p:spPr bwMode="auto">
            <a:xfrm>
              <a:off x="5347985" y="2613827"/>
              <a:ext cx="3755161" cy="770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>
              <a:spAutoFit/>
            </a:bodyPr>
            <a:lstStyle>
              <a:lvl1pPr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zh-CN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多级客户和多级渠道管理分销分润</a:t>
              </a:r>
              <a:endPara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549275" y="117475"/>
            <a:ext cx="1960880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>
              <a:buClr>
                <a:srgbClr val="319EF9"/>
              </a:buClr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主要基础功能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3" name="组合 97"/>
          <p:cNvGrpSpPr/>
          <p:nvPr/>
        </p:nvGrpSpPr>
        <p:grpSpPr>
          <a:xfrm>
            <a:off x="6297306" y="808985"/>
            <a:ext cx="2714644" cy="1635008"/>
            <a:chOff x="9088045" y="4010389"/>
            <a:chExt cx="2184824" cy="2180008"/>
          </a:xfrm>
        </p:grpSpPr>
        <p:sp>
          <p:nvSpPr>
            <p:cNvPr id="24" name="Flowchart: Connector 25"/>
            <p:cNvSpPr/>
            <p:nvPr/>
          </p:nvSpPr>
          <p:spPr>
            <a:xfrm>
              <a:off x="9805070" y="4010389"/>
              <a:ext cx="432873" cy="673099"/>
            </a:xfrm>
            <a:prstGeom prst="flowChartConnector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759460">
                <a:defRPr/>
              </a:pPr>
              <a:endPara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7" name="组合 99"/>
            <p:cNvGrpSpPr/>
            <p:nvPr/>
          </p:nvGrpSpPr>
          <p:grpSpPr>
            <a:xfrm>
              <a:off x="9088045" y="4866455"/>
              <a:ext cx="2184824" cy="1323942"/>
              <a:chOff x="8572657" y="4676398"/>
              <a:chExt cx="2184824" cy="1323942"/>
            </a:xfrm>
          </p:grpSpPr>
          <p:sp>
            <p:nvSpPr>
              <p:cNvPr id="28" name="Title 20"/>
              <p:cNvSpPr txBox="1"/>
              <p:nvPr/>
            </p:nvSpPr>
            <p:spPr bwMode="auto">
              <a:xfrm>
                <a:off x="8572657" y="5570234"/>
                <a:ext cx="2184824" cy="430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tIns="0" rIns="0" bIns="0" anchor="ctr">
                <a:spAutoFit/>
              </a:bodyPr>
              <a:lstStyle>
                <a:lvl1pPr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9" name="Title 20"/>
              <p:cNvSpPr txBox="1"/>
              <p:nvPr/>
            </p:nvSpPr>
            <p:spPr bwMode="auto">
              <a:xfrm>
                <a:off x="8642965" y="4676398"/>
                <a:ext cx="1817277" cy="430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>
                <a:spAutoFit/>
              </a:bodyPr>
              <a:lstStyle>
                <a:lvl1pPr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zh-CN" sz="1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物联设备流转功能</a:t>
                </a:r>
                <a:endParaRPr lang="zh-CN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0">
        <p14:warp dir="in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3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21600000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3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8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21600000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3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8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21600000">
                                      <p:cBhvr>
                                        <p:cTn id="5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3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8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21600000">
                                      <p:cBhvr>
                                        <p:cTn id="6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" presetClass="entr" presetSubtype="1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7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546100" y="189230"/>
            <a:ext cx="1749425" cy="292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>
              <a:buClr>
                <a:srgbClr val="319EF9"/>
              </a:buClr>
            </a:pPr>
            <a:r>
              <a:rPr lang="zh-CN" alt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商品订购中心</a:t>
            </a:r>
            <a:endParaRPr lang="zh-CN" altLang="en-US" sz="1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8" name="Group 81"/>
          <p:cNvGrpSpPr/>
          <p:nvPr/>
        </p:nvGrpSpPr>
        <p:grpSpPr>
          <a:xfrm>
            <a:off x="72390" y="1245870"/>
            <a:ext cx="3150870" cy="2879725"/>
            <a:chOff x="599351" y="2215578"/>
            <a:chExt cx="3266532" cy="3265048"/>
          </a:xfrm>
          <a:solidFill>
            <a:schemeClr val="accent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Freeform 82"/>
            <p:cNvSpPr>
              <a:spLocks noEditPoints="1"/>
            </p:cNvSpPr>
            <p:nvPr/>
          </p:nvSpPr>
          <p:spPr bwMode="auto">
            <a:xfrm>
              <a:off x="599351" y="2215579"/>
              <a:ext cx="1948951" cy="1948951"/>
            </a:xfrm>
            <a:custGeom>
              <a:avLst/>
              <a:gdLst>
                <a:gd name="T0" fmla="*/ 1315 w 1315"/>
                <a:gd name="T1" fmla="*/ 657 h 1315"/>
                <a:gd name="T2" fmla="*/ 1204 w 1315"/>
                <a:gd name="T3" fmla="*/ 768 h 1315"/>
                <a:gd name="T4" fmla="*/ 1101 w 1315"/>
                <a:gd name="T5" fmla="*/ 665 h 1315"/>
                <a:gd name="T6" fmla="*/ 1111 w 1315"/>
                <a:gd name="T7" fmla="*/ 657 h 1315"/>
                <a:gd name="T8" fmla="*/ 1101 w 1315"/>
                <a:gd name="T9" fmla="*/ 650 h 1315"/>
                <a:gd name="T10" fmla="*/ 1000 w 1315"/>
                <a:gd name="T11" fmla="*/ 547 h 1315"/>
                <a:gd name="T12" fmla="*/ 658 w 1315"/>
                <a:gd name="T13" fmla="*/ 205 h 1315"/>
                <a:gd name="T14" fmla="*/ 205 w 1315"/>
                <a:gd name="T15" fmla="*/ 657 h 1315"/>
                <a:gd name="T16" fmla="*/ 547 w 1315"/>
                <a:gd name="T17" fmla="*/ 999 h 1315"/>
                <a:gd name="T18" fmla="*/ 446 w 1315"/>
                <a:gd name="T19" fmla="*/ 1103 h 1315"/>
                <a:gd name="T20" fmla="*/ 0 w 1315"/>
                <a:gd name="T21" fmla="*/ 657 h 1315"/>
                <a:gd name="T22" fmla="*/ 658 w 1315"/>
                <a:gd name="T23" fmla="*/ 0 h 1315"/>
                <a:gd name="T24" fmla="*/ 1101 w 1315"/>
                <a:gd name="T25" fmla="*/ 445 h 1315"/>
                <a:gd name="T26" fmla="*/ 1204 w 1315"/>
                <a:gd name="T27" fmla="*/ 547 h 1315"/>
                <a:gd name="T28" fmla="*/ 1315 w 1315"/>
                <a:gd name="T29" fmla="*/ 657 h 1315"/>
                <a:gd name="T30" fmla="*/ 769 w 1315"/>
                <a:gd name="T31" fmla="*/ 999 h 1315"/>
                <a:gd name="T32" fmla="*/ 665 w 1315"/>
                <a:gd name="T33" fmla="*/ 1103 h 1315"/>
                <a:gd name="T34" fmla="*/ 658 w 1315"/>
                <a:gd name="T35" fmla="*/ 1110 h 1315"/>
                <a:gd name="T36" fmla="*/ 650 w 1315"/>
                <a:gd name="T37" fmla="*/ 1103 h 1315"/>
                <a:gd name="T38" fmla="*/ 547 w 1315"/>
                <a:gd name="T39" fmla="*/ 1204 h 1315"/>
                <a:gd name="T40" fmla="*/ 658 w 1315"/>
                <a:gd name="T41" fmla="*/ 1315 h 1315"/>
                <a:gd name="T42" fmla="*/ 769 w 1315"/>
                <a:gd name="T43" fmla="*/ 1204 h 1315"/>
                <a:gd name="T44" fmla="*/ 870 w 1315"/>
                <a:gd name="T45" fmla="*/ 1103 h 1315"/>
                <a:gd name="T46" fmla="*/ 1101 w 1315"/>
                <a:gd name="T47" fmla="*/ 869 h 1315"/>
                <a:gd name="T48" fmla="*/ 1000 w 1315"/>
                <a:gd name="T49" fmla="*/ 768 h 1315"/>
                <a:gd name="T50" fmla="*/ 769 w 1315"/>
                <a:gd name="T51" fmla="*/ 999 h 1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15" h="1315">
                  <a:moveTo>
                    <a:pt x="1315" y="657"/>
                  </a:moveTo>
                  <a:lnTo>
                    <a:pt x="1204" y="768"/>
                  </a:lnTo>
                  <a:lnTo>
                    <a:pt x="1101" y="665"/>
                  </a:lnTo>
                  <a:lnTo>
                    <a:pt x="1111" y="657"/>
                  </a:lnTo>
                  <a:lnTo>
                    <a:pt x="1101" y="650"/>
                  </a:lnTo>
                  <a:lnTo>
                    <a:pt x="1000" y="547"/>
                  </a:lnTo>
                  <a:lnTo>
                    <a:pt x="658" y="205"/>
                  </a:lnTo>
                  <a:lnTo>
                    <a:pt x="205" y="657"/>
                  </a:lnTo>
                  <a:lnTo>
                    <a:pt x="547" y="999"/>
                  </a:lnTo>
                  <a:lnTo>
                    <a:pt x="446" y="1103"/>
                  </a:lnTo>
                  <a:lnTo>
                    <a:pt x="0" y="657"/>
                  </a:lnTo>
                  <a:lnTo>
                    <a:pt x="658" y="0"/>
                  </a:lnTo>
                  <a:lnTo>
                    <a:pt x="1101" y="445"/>
                  </a:lnTo>
                  <a:lnTo>
                    <a:pt x="1204" y="547"/>
                  </a:lnTo>
                  <a:lnTo>
                    <a:pt x="1315" y="657"/>
                  </a:lnTo>
                  <a:close/>
                  <a:moveTo>
                    <a:pt x="769" y="999"/>
                  </a:moveTo>
                  <a:lnTo>
                    <a:pt x="665" y="1103"/>
                  </a:lnTo>
                  <a:lnTo>
                    <a:pt x="658" y="1110"/>
                  </a:lnTo>
                  <a:lnTo>
                    <a:pt x="650" y="1103"/>
                  </a:lnTo>
                  <a:lnTo>
                    <a:pt x="547" y="1204"/>
                  </a:lnTo>
                  <a:lnTo>
                    <a:pt x="658" y="1315"/>
                  </a:lnTo>
                  <a:lnTo>
                    <a:pt x="769" y="1204"/>
                  </a:lnTo>
                  <a:lnTo>
                    <a:pt x="870" y="1103"/>
                  </a:lnTo>
                  <a:lnTo>
                    <a:pt x="1101" y="869"/>
                  </a:lnTo>
                  <a:lnTo>
                    <a:pt x="1000" y="768"/>
                  </a:lnTo>
                  <a:lnTo>
                    <a:pt x="769" y="99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4820" tIns="62411" rIns="124820" bIns="62411" numCol="1" anchor="t" anchorCtr="0" compatLnSpc="1"/>
            <a:lstStyle/>
            <a:p>
              <a:endParaRPr lang="en-US" sz="1500" dirty="0"/>
            </a:p>
          </p:txBody>
        </p:sp>
        <p:sp>
          <p:nvSpPr>
            <p:cNvPr id="58" name="Freeform 7"/>
            <p:cNvSpPr>
              <a:spLocks noEditPoints="1"/>
            </p:cNvSpPr>
            <p:nvPr/>
          </p:nvSpPr>
          <p:spPr bwMode="auto">
            <a:xfrm>
              <a:off x="1916931" y="2215578"/>
              <a:ext cx="1948951" cy="1948950"/>
            </a:xfrm>
            <a:custGeom>
              <a:avLst/>
              <a:gdLst>
                <a:gd name="T0" fmla="*/ 546 w 1315"/>
                <a:gd name="T1" fmla="*/ 999 h 1315"/>
                <a:gd name="T2" fmla="*/ 445 w 1315"/>
                <a:gd name="T3" fmla="*/ 1103 h 1315"/>
                <a:gd name="T4" fmla="*/ 212 w 1315"/>
                <a:gd name="T5" fmla="*/ 869 h 1315"/>
                <a:gd name="T6" fmla="*/ 111 w 1315"/>
                <a:gd name="T7" fmla="*/ 768 h 1315"/>
                <a:gd name="T8" fmla="*/ 0 w 1315"/>
                <a:gd name="T9" fmla="*/ 657 h 1315"/>
                <a:gd name="T10" fmla="*/ 111 w 1315"/>
                <a:gd name="T11" fmla="*/ 547 h 1315"/>
                <a:gd name="T12" fmla="*/ 212 w 1315"/>
                <a:gd name="T13" fmla="*/ 650 h 1315"/>
                <a:gd name="T14" fmla="*/ 204 w 1315"/>
                <a:gd name="T15" fmla="*/ 657 h 1315"/>
                <a:gd name="T16" fmla="*/ 212 w 1315"/>
                <a:gd name="T17" fmla="*/ 665 h 1315"/>
                <a:gd name="T18" fmla="*/ 315 w 1315"/>
                <a:gd name="T19" fmla="*/ 768 h 1315"/>
                <a:gd name="T20" fmla="*/ 546 w 1315"/>
                <a:gd name="T21" fmla="*/ 999 h 1315"/>
                <a:gd name="T22" fmla="*/ 657 w 1315"/>
                <a:gd name="T23" fmla="*/ 0 h 1315"/>
                <a:gd name="T24" fmla="*/ 212 w 1315"/>
                <a:gd name="T25" fmla="*/ 445 h 1315"/>
                <a:gd name="T26" fmla="*/ 315 w 1315"/>
                <a:gd name="T27" fmla="*/ 547 h 1315"/>
                <a:gd name="T28" fmla="*/ 657 w 1315"/>
                <a:gd name="T29" fmla="*/ 205 h 1315"/>
                <a:gd name="T30" fmla="*/ 1110 w 1315"/>
                <a:gd name="T31" fmla="*/ 657 h 1315"/>
                <a:gd name="T32" fmla="*/ 768 w 1315"/>
                <a:gd name="T33" fmla="*/ 999 h 1315"/>
                <a:gd name="T34" fmla="*/ 665 w 1315"/>
                <a:gd name="T35" fmla="*/ 1103 h 1315"/>
                <a:gd name="T36" fmla="*/ 657 w 1315"/>
                <a:gd name="T37" fmla="*/ 1110 h 1315"/>
                <a:gd name="T38" fmla="*/ 650 w 1315"/>
                <a:gd name="T39" fmla="*/ 1103 h 1315"/>
                <a:gd name="T40" fmla="*/ 546 w 1315"/>
                <a:gd name="T41" fmla="*/ 1204 h 1315"/>
                <a:gd name="T42" fmla="*/ 657 w 1315"/>
                <a:gd name="T43" fmla="*/ 1315 h 1315"/>
                <a:gd name="T44" fmla="*/ 768 w 1315"/>
                <a:gd name="T45" fmla="*/ 1204 h 1315"/>
                <a:gd name="T46" fmla="*/ 869 w 1315"/>
                <a:gd name="T47" fmla="*/ 1103 h 1315"/>
                <a:gd name="T48" fmla="*/ 1315 w 1315"/>
                <a:gd name="T49" fmla="*/ 657 h 1315"/>
                <a:gd name="T50" fmla="*/ 657 w 1315"/>
                <a:gd name="T51" fmla="*/ 0 h 1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15" h="1315">
                  <a:moveTo>
                    <a:pt x="546" y="999"/>
                  </a:moveTo>
                  <a:lnTo>
                    <a:pt x="445" y="1103"/>
                  </a:lnTo>
                  <a:lnTo>
                    <a:pt x="212" y="869"/>
                  </a:lnTo>
                  <a:lnTo>
                    <a:pt x="111" y="768"/>
                  </a:lnTo>
                  <a:lnTo>
                    <a:pt x="0" y="657"/>
                  </a:lnTo>
                  <a:lnTo>
                    <a:pt x="111" y="547"/>
                  </a:lnTo>
                  <a:lnTo>
                    <a:pt x="212" y="650"/>
                  </a:lnTo>
                  <a:lnTo>
                    <a:pt x="204" y="657"/>
                  </a:lnTo>
                  <a:lnTo>
                    <a:pt x="212" y="665"/>
                  </a:lnTo>
                  <a:lnTo>
                    <a:pt x="315" y="768"/>
                  </a:lnTo>
                  <a:lnTo>
                    <a:pt x="546" y="999"/>
                  </a:lnTo>
                  <a:close/>
                  <a:moveTo>
                    <a:pt x="657" y="0"/>
                  </a:moveTo>
                  <a:lnTo>
                    <a:pt x="212" y="445"/>
                  </a:lnTo>
                  <a:lnTo>
                    <a:pt x="315" y="547"/>
                  </a:lnTo>
                  <a:lnTo>
                    <a:pt x="657" y="205"/>
                  </a:lnTo>
                  <a:lnTo>
                    <a:pt x="1110" y="657"/>
                  </a:lnTo>
                  <a:lnTo>
                    <a:pt x="768" y="999"/>
                  </a:lnTo>
                  <a:lnTo>
                    <a:pt x="665" y="1103"/>
                  </a:lnTo>
                  <a:lnTo>
                    <a:pt x="657" y="1110"/>
                  </a:lnTo>
                  <a:lnTo>
                    <a:pt x="650" y="1103"/>
                  </a:lnTo>
                  <a:lnTo>
                    <a:pt x="546" y="1204"/>
                  </a:lnTo>
                  <a:lnTo>
                    <a:pt x="657" y="1315"/>
                  </a:lnTo>
                  <a:lnTo>
                    <a:pt x="768" y="1204"/>
                  </a:lnTo>
                  <a:lnTo>
                    <a:pt x="869" y="1103"/>
                  </a:lnTo>
                  <a:lnTo>
                    <a:pt x="1315" y="657"/>
                  </a:lnTo>
                  <a:lnTo>
                    <a:pt x="6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4820" tIns="62411" rIns="124820" bIns="62411" numCol="1" anchor="t" anchorCtr="0" compatLnSpc="1"/>
            <a:lstStyle/>
            <a:p>
              <a:endParaRPr lang="en-US" sz="1500" dirty="0"/>
            </a:p>
          </p:txBody>
        </p:sp>
        <p:sp>
          <p:nvSpPr>
            <p:cNvPr id="59" name="Freeform 9"/>
            <p:cNvSpPr>
              <a:spLocks noEditPoints="1"/>
            </p:cNvSpPr>
            <p:nvPr/>
          </p:nvSpPr>
          <p:spPr bwMode="auto">
            <a:xfrm>
              <a:off x="1916932" y="3533156"/>
              <a:ext cx="1948951" cy="1947468"/>
            </a:xfrm>
            <a:custGeom>
              <a:avLst/>
              <a:gdLst>
                <a:gd name="T0" fmla="*/ 315 w 1315"/>
                <a:gd name="T1" fmla="*/ 546 h 1314"/>
                <a:gd name="T2" fmla="*/ 212 w 1315"/>
                <a:gd name="T3" fmla="*/ 445 h 1314"/>
                <a:gd name="T4" fmla="*/ 445 w 1315"/>
                <a:gd name="T5" fmla="*/ 214 h 1314"/>
                <a:gd name="T6" fmla="*/ 546 w 1315"/>
                <a:gd name="T7" fmla="*/ 110 h 1314"/>
                <a:gd name="T8" fmla="*/ 657 w 1315"/>
                <a:gd name="T9" fmla="*/ 0 h 1314"/>
                <a:gd name="T10" fmla="*/ 768 w 1315"/>
                <a:gd name="T11" fmla="*/ 110 h 1314"/>
                <a:gd name="T12" fmla="*/ 665 w 1315"/>
                <a:gd name="T13" fmla="*/ 214 h 1314"/>
                <a:gd name="T14" fmla="*/ 657 w 1315"/>
                <a:gd name="T15" fmla="*/ 204 h 1314"/>
                <a:gd name="T16" fmla="*/ 650 w 1315"/>
                <a:gd name="T17" fmla="*/ 214 h 1314"/>
                <a:gd name="T18" fmla="*/ 546 w 1315"/>
                <a:gd name="T19" fmla="*/ 315 h 1314"/>
                <a:gd name="T20" fmla="*/ 315 w 1315"/>
                <a:gd name="T21" fmla="*/ 546 h 1314"/>
                <a:gd name="T22" fmla="*/ 869 w 1315"/>
                <a:gd name="T23" fmla="*/ 214 h 1314"/>
                <a:gd name="T24" fmla="*/ 768 w 1315"/>
                <a:gd name="T25" fmla="*/ 315 h 1314"/>
                <a:gd name="T26" fmla="*/ 1110 w 1315"/>
                <a:gd name="T27" fmla="*/ 657 h 1314"/>
                <a:gd name="T28" fmla="*/ 657 w 1315"/>
                <a:gd name="T29" fmla="*/ 1109 h 1314"/>
                <a:gd name="T30" fmla="*/ 315 w 1315"/>
                <a:gd name="T31" fmla="*/ 767 h 1314"/>
                <a:gd name="T32" fmla="*/ 212 w 1315"/>
                <a:gd name="T33" fmla="*/ 664 h 1314"/>
                <a:gd name="T34" fmla="*/ 204 w 1315"/>
                <a:gd name="T35" fmla="*/ 657 h 1314"/>
                <a:gd name="T36" fmla="*/ 212 w 1315"/>
                <a:gd name="T37" fmla="*/ 649 h 1314"/>
                <a:gd name="T38" fmla="*/ 111 w 1315"/>
                <a:gd name="T39" fmla="*/ 546 h 1314"/>
                <a:gd name="T40" fmla="*/ 0 w 1315"/>
                <a:gd name="T41" fmla="*/ 657 h 1314"/>
                <a:gd name="T42" fmla="*/ 111 w 1315"/>
                <a:gd name="T43" fmla="*/ 767 h 1314"/>
                <a:gd name="T44" fmla="*/ 212 w 1315"/>
                <a:gd name="T45" fmla="*/ 869 h 1314"/>
                <a:gd name="T46" fmla="*/ 657 w 1315"/>
                <a:gd name="T47" fmla="*/ 1314 h 1314"/>
                <a:gd name="T48" fmla="*/ 1315 w 1315"/>
                <a:gd name="T49" fmla="*/ 657 h 1314"/>
                <a:gd name="T50" fmla="*/ 869 w 1315"/>
                <a:gd name="T51" fmla="*/ 214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15" h="1314">
                  <a:moveTo>
                    <a:pt x="315" y="546"/>
                  </a:moveTo>
                  <a:lnTo>
                    <a:pt x="212" y="445"/>
                  </a:lnTo>
                  <a:lnTo>
                    <a:pt x="445" y="214"/>
                  </a:lnTo>
                  <a:lnTo>
                    <a:pt x="546" y="110"/>
                  </a:lnTo>
                  <a:lnTo>
                    <a:pt x="657" y="0"/>
                  </a:lnTo>
                  <a:lnTo>
                    <a:pt x="768" y="110"/>
                  </a:lnTo>
                  <a:lnTo>
                    <a:pt x="665" y="214"/>
                  </a:lnTo>
                  <a:lnTo>
                    <a:pt x="657" y="204"/>
                  </a:lnTo>
                  <a:lnTo>
                    <a:pt x="650" y="214"/>
                  </a:lnTo>
                  <a:lnTo>
                    <a:pt x="546" y="315"/>
                  </a:lnTo>
                  <a:lnTo>
                    <a:pt x="315" y="546"/>
                  </a:lnTo>
                  <a:close/>
                  <a:moveTo>
                    <a:pt x="869" y="214"/>
                  </a:moveTo>
                  <a:lnTo>
                    <a:pt x="768" y="315"/>
                  </a:lnTo>
                  <a:lnTo>
                    <a:pt x="1110" y="657"/>
                  </a:lnTo>
                  <a:lnTo>
                    <a:pt x="657" y="1109"/>
                  </a:lnTo>
                  <a:lnTo>
                    <a:pt x="315" y="767"/>
                  </a:lnTo>
                  <a:lnTo>
                    <a:pt x="212" y="664"/>
                  </a:lnTo>
                  <a:lnTo>
                    <a:pt x="204" y="657"/>
                  </a:lnTo>
                  <a:lnTo>
                    <a:pt x="212" y="649"/>
                  </a:lnTo>
                  <a:lnTo>
                    <a:pt x="111" y="546"/>
                  </a:lnTo>
                  <a:lnTo>
                    <a:pt x="0" y="657"/>
                  </a:lnTo>
                  <a:lnTo>
                    <a:pt x="111" y="767"/>
                  </a:lnTo>
                  <a:lnTo>
                    <a:pt x="212" y="869"/>
                  </a:lnTo>
                  <a:lnTo>
                    <a:pt x="657" y="1314"/>
                  </a:lnTo>
                  <a:lnTo>
                    <a:pt x="1315" y="657"/>
                  </a:lnTo>
                  <a:lnTo>
                    <a:pt x="869" y="2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4820" tIns="62411" rIns="124820" bIns="62411" numCol="1" anchor="t" anchorCtr="0" compatLnSpc="1"/>
            <a:lstStyle/>
            <a:p>
              <a:endParaRPr lang="en-US" sz="1500" dirty="0"/>
            </a:p>
          </p:txBody>
        </p:sp>
        <p:sp>
          <p:nvSpPr>
            <p:cNvPr id="60" name="Freeform 11"/>
            <p:cNvSpPr>
              <a:spLocks noEditPoints="1"/>
            </p:cNvSpPr>
            <p:nvPr/>
          </p:nvSpPr>
          <p:spPr bwMode="auto">
            <a:xfrm>
              <a:off x="599351" y="3533158"/>
              <a:ext cx="1948951" cy="1947468"/>
            </a:xfrm>
            <a:custGeom>
              <a:avLst/>
              <a:gdLst>
                <a:gd name="T0" fmla="*/ 1315 w 1315"/>
                <a:gd name="T1" fmla="*/ 657 h 1314"/>
                <a:gd name="T2" fmla="*/ 1204 w 1315"/>
                <a:gd name="T3" fmla="*/ 767 h 1314"/>
                <a:gd name="T4" fmla="*/ 1101 w 1315"/>
                <a:gd name="T5" fmla="*/ 664 h 1314"/>
                <a:gd name="T6" fmla="*/ 1111 w 1315"/>
                <a:gd name="T7" fmla="*/ 657 h 1314"/>
                <a:gd name="T8" fmla="*/ 1101 w 1315"/>
                <a:gd name="T9" fmla="*/ 649 h 1314"/>
                <a:gd name="T10" fmla="*/ 1000 w 1315"/>
                <a:gd name="T11" fmla="*/ 546 h 1314"/>
                <a:gd name="T12" fmla="*/ 769 w 1315"/>
                <a:gd name="T13" fmla="*/ 315 h 1314"/>
                <a:gd name="T14" fmla="*/ 870 w 1315"/>
                <a:gd name="T15" fmla="*/ 214 h 1314"/>
                <a:gd name="T16" fmla="*/ 1101 w 1315"/>
                <a:gd name="T17" fmla="*/ 445 h 1314"/>
                <a:gd name="T18" fmla="*/ 1204 w 1315"/>
                <a:gd name="T19" fmla="*/ 546 h 1314"/>
                <a:gd name="T20" fmla="*/ 1315 w 1315"/>
                <a:gd name="T21" fmla="*/ 657 h 1314"/>
                <a:gd name="T22" fmla="*/ 658 w 1315"/>
                <a:gd name="T23" fmla="*/ 1109 h 1314"/>
                <a:gd name="T24" fmla="*/ 205 w 1315"/>
                <a:gd name="T25" fmla="*/ 657 h 1314"/>
                <a:gd name="T26" fmla="*/ 547 w 1315"/>
                <a:gd name="T27" fmla="*/ 315 h 1314"/>
                <a:gd name="T28" fmla="*/ 650 w 1315"/>
                <a:gd name="T29" fmla="*/ 214 h 1314"/>
                <a:gd name="T30" fmla="*/ 658 w 1315"/>
                <a:gd name="T31" fmla="*/ 204 h 1314"/>
                <a:gd name="T32" fmla="*/ 665 w 1315"/>
                <a:gd name="T33" fmla="*/ 214 h 1314"/>
                <a:gd name="T34" fmla="*/ 769 w 1315"/>
                <a:gd name="T35" fmla="*/ 110 h 1314"/>
                <a:gd name="T36" fmla="*/ 658 w 1315"/>
                <a:gd name="T37" fmla="*/ 0 h 1314"/>
                <a:gd name="T38" fmla="*/ 547 w 1315"/>
                <a:gd name="T39" fmla="*/ 110 h 1314"/>
                <a:gd name="T40" fmla="*/ 446 w 1315"/>
                <a:gd name="T41" fmla="*/ 214 h 1314"/>
                <a:gd name="T42" fmla="*/ 0 w 1315"/>
                <a:gd name="T43" fmla="*/ 657 h 1314"/>
                <a:gd name="T44" fmla="*/ 658 w 1315"/>
                <a:gd name="T45" fmla="*/ 1314 h 1314"/>
                <a:gd name="T46" fmla="*/ 1101 w 1315"/>
                <a:gd name="T47" fmla="*/ 869 h 1314"/>
                <a:gd name="T48" fmla="*/ 1000 w 1315"/>
                <a:gd name="T49" fmla="*/ 767 h 1314"/>
                <a:gd name="T50" fmla="*/ 658 w 1315"/>
                <a:gd name="T51" fmla="*/ 1109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15" h="1314">
                  <a:moveTo>
                    <a:pt x="1315" y="657"/>
                  </a:moveTo>
                  <a:lnTo>
                    <a:pt x="1204" y="767"/>
                  </a:lnTo>
                  <a:lnTo>
                    <a:pt x="1101" y="664"/>
                  </a:lnTo>
                  <a:lnTo>
                    <a:pt x="1111" y="657"/>
                  </a:lnTo>
                  <a:lnTo>
                    <a:pt x="1101" y="649"/>
                  </a:lnTo>
                  <a:lnTo>
                    <a:pt x="1000" y="546"/>
                  </a:lnTo>
                  <a:lnTo>
                    <a:pt x="769" y="315"/>
                  </a:lnTo>
                  <a:lnTo>
                    <a:pt x="870" y="214"/>
                  </a:lnTo>
                  <a:lnTo>
                    <a:pt x="1101" y="445"/>
                  </a:lnTo>
                  <a:lnTo>
                    <a:pt x="1204" y="546"/>
                  </a:lnTo>
                  <a:lnTo>
                    <a:pt x="1315" y="657"/>
                  </a:lnTo>
                  <a:close/>
                  <a:moveTo>
                    <a:pt x="658" y="1109"/>
                  </a:moveTo>
                  <a:lnTo>
                    <a:pt x="205" y="657"/>
                  </a:lnTo>
                  <a:lnTo>
                    <a:pt x="547" y="315"/>
                  </a:lnTo>
                  <a:lnTo>
                    <a:pt x="650" y="214"/>
                  </a:lnTo>
                  <a:lnTo>
                    <a:pt x="658" y="204"/>
                  </a:lnTo>
                  <a:lnTo>
                    <a:pt x="665" y="214"/>
                  </a:lnTo>
                  <a:lnTo>
                    <a:pt x="769" y="110"/>
                  </a:lnTo>
                  <a:lnTo>
                    <a:pt x="658" y="0"/>
                  </a:lnTo>
                  <a:lnTo>
                    <a:pt x="547" y="110"/>
                  </a:lnTo>
                  <a:lnTo>
                    <a:pt x="446" y="214"/>
                  </a:lnTo>
                  <a:lnTo>
                    <a:pt x="0" y="657"/>
                  </a:lnTo>
                  <a:lnTo>
                    <a:pt x="658" y="1314"/>
                  </a:lnTo>
                  <a:lnTo>
                    <a:pt x="1101" y="869"/>
                  </a:lnTo>
                  <a:lnTo>
                    <a:pt x="1000" y="767"/>
                  </a:lnTo>
                  <a:lnTo>
                    <a:pt x="658" y="110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4820" tIns="62411" rIns="124820" bIns="62411" numCol="1" anchor="t" anchorCtr="0" compatLnSpc="1"/>
            <a:lstStyle/>
            <a:p>
              <a:endParaRPr lang="en-US" sz="1500" dirty="0"/>
            </a:p>
          </p:txBody>
        </p:sp>
      </p:grpSp>
      <p:grpSp>
        <p:nvGrpSpPr>
          <p:cNvPr id="30" name="组合 60"/>
          <p:cNvGrpSpPr/>
          <p:nvPr/>
        </p:nvGrpSpPr>
        <p:grpSpPr>
          <a:xfrm>
            <a:off x="3294054" y="2574603"/>
            <a:ext cx="2500330" cy="2116372"/>
            <a:chOff x="6055225" y="4010391"/>
            <a:chExt cx="1941541" cy="2822219"/>
          </a:xfrm>
        </p:grpSpPr>
        <p:sp>
          <p:nvSpPr>
            <p:cNvPr id="31" name="Flowchart: Connector 22"/>
            <p:cNvSpPr/>
            <p:nvPr/>
          </p:nvSpPr>
          <p:spPr>
            <a:xfrm>
              <a:off x="6794362" y="4010391"/>
              <a:ext cx="448215" cy="673193"/>
            </a:xfrm>
            <a:prstGeom prst="diamond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759460">
                <a:defRPr/>
              </a:pPr>
              <a:endPara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32" name="组合 62"/>
            <p:cNvGrpSpPr/>
            <p:nvPr/>
          </p:nvGrpSpPr>
          <p:grpSpPr>
            <a:xfrm>
              <a:off x="6055225" y="4764851"/>
              <a:ext cx="1941541" cy="2067759"/>
              <a:chOff x="1598403" y="4574794"/>
              <a:chExt cx="1941541" cy="2067759"/>
            </a:xfrm>
          </p:grpSpPr>
          <p:sp>
            <p:nvSpPr>
              <p:cNvPr id="33" name="Title 20"/>
              <p:cNvSpPr txBox="1"/>
              <p:nvPr/>
            </p:nvSpPr>
            <p:spPr bwMode="auto">
              <a:xfrm>
                <a:off x="1598403" y="5165763"/>
                <a:ext cx="1941541" cy="14767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tIns="0" rIns="0" bIns="0" anchor="ctr">
                <a:spAutoFit/>
              </a:bodyPr>
              <a:lstStyle>
                <a:lvl1pPr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1．支持按照部门、一级分类、二级分类、运营商、ICCID卡号查询卡号信息，并进行套餐订购操作。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2．支持对已完成订购记录进行查询。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4" name="Title 20"/>
              <p:cNvSpPr txBox="1"/>
              <p:nvPr/>
            </p:nvSpPr>
            <p:spPr bwMode="auto">
              <a:xfrm>
                <a:off x="1654125" y="4574794"/>
                <a:ext cx="1817277" cy="4309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>
                <a:spAutoFit/>
              </a:bodyPr>
              <a:lstStyle>
                <a:lvl1pPr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zh-CN" altLang="en-US" sz="1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商品订购</a:t>
                </a:r>
                <a:endParaRPr lang="zh-CN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35" name="组合 88"/>
          <p:cNvGrpSpPr/>
          <p:nvPr/>
        </p:nvGrpSpPr>
        <p:grpSpPr>
          <a:xfrm>
            <a:off x="6216015" y="715010"/>
            <a:ext cx="2528570" cy="1241126"/>
            <a:chOff x="8887329" y="1811152"/>
            <a:chExt cx="2848686" cy="1654592"/>
          </a:xfrm>
        </p:grpSpPr>
        <p:sp>
          <p:nvSpPr>
            <p:cNvPr id="36" name="Flowchart: Connector 23"/>
            <p:cNvSpPr/>
            <p:nvPr/>
          </p:nvSpPr>
          <p:spPr>
            <a:xfrm>
              <a:off x="9730627" y="1811152"/>
              <a:ext cx="572813" cy="673031"/>
            </a:xfrm>
            <a:prstGeom prst="diamond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759460">
                <a:defRPr/>
              </a:pPr>
              <a:endPara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37" name="组合 90"/>
            <p:cNvGrpSpPr/>
            <p:nvPr/>
          </p:nvGrpSpPr>
          <p:grpSpPr>
            <a:xfrm>
              <a:off x="8887329" y="2589570"/>
              <a:ext cx="2848686" cy="876174"/>
              <a:chOff x="6060900" y="4570549"/>
              <a:chExt cx="2848686" cy="876174"/>
            </a:xfrm>
          </p:grpSpPr>
          <p:sp>
            <p:nvSpPr>
              <p:cNvPr id="38" name="Title 20"/>
              <p:cNvSpPr txBox="1"/>
              <p:nvPr/>
            </p:nvSpPr>
            <p:spPr bwMode="auto">
              <a:xfrm>
                <a:off x="6060900" y="5077630"/>
                <a:ext cx="2848686" cy="3690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tIns="0" rIns="0" bIns="0" anchor="ctr">
                <a:spAutoFit/>
              </a:bodyPr>
              <a:lstStyle>
                <a:lvl1pPr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支持产品套餐发布价格定</a:t>
                </a:r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义</a:t>
                </a:r>
                <a:endPara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9" name="Title 20"/>
              <p:cNvSpPr txBox="1"/>
              <p:nvPr/>
            </p:nvSpPr>
            <p:spPr bwMode="auto">
              <a:xfrm>
                <a:off x="6284178" y="4570549"/>
                <a:ext cx="1817277" cy="4300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>
                <a:spAutoFit/>
              </a:bodyPr>
              <a:lstStyle>
                <a:lvl1pPr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zh-CN" altLang="en-US" sz="1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商品发布</a:t>
                </a:r>
                <a:endParaRPr lang="zh-CN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40" name="组合 97"/>
          <p:cNvGrpSpPr/>
          <p:nvPr/>
        </p:nvGrpSpPr>
        <p:grpSpPr>
          <a:xfrm>
            <a:off x="6071881" y="2574920"/>
            <a:ext cx="2714644" cy="2146184"/>
            <a:chOff x="9096222" y="4010389"/>
            <a:chExt cx="2184824" cy="2861575"/>
          </a:xfrm>
        </p:grpSpPr>
        <p:sp>
          <p:nvSpPr>
            <p:cNvPr id="41" name="Flowchart: Connector 25"/>
            <p:cNvSpPr/>
            <p:nvPr/>
          </p:nvSpPr>
          <p:spPr>
            <a:xfrm>
              <a:off x="9805070" y="4010389"/>
              <a:ext cx="432873" cy="673099"/>
            </a:xfrm>
            <a:prstGeom prst="diamond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759460">
                <a:defRPr/>
              </a:pPr>
              <a:endPara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42" name="组合 99"/>
            <p:cNvGrpSpPr/>
            <p:nvPr/>
          </p:nvGrpSpPr>
          <p:grpSpPr>
            <a:xfrm>
              <a:off x="9096222" y="4764851"/>
              <a:ext cx="2184824" cy="2107113"/>
              <a:chOff x="8580834" y="4574794"/>
              <a:chExt cx="2184824" cy="2107113"/>
            </a:xfrm>
          </p:grpSpPr>
          <p:sp>
            <p:nvSpPr>
              <p:cNvPr id="43" name="Title 20"/>
              <p:cNvSpPr txBox="1"/>
              <p:nvPr/>
            </p:nvSpPr>
            <p:spPr bwMode="auto">
              <a:xfrm>
                <a:off x="8580834" y="5205322"/>
                <a:ext cx="2184824" cy="14765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tIns="0" rIns="0" bIns="0" anchor="ctr">
                <a:spAutoFit/>
              </a:bodyPr>
              <a:lstStyle>
                <a:lvl1pPr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1．支持按照部门、一级分类、二级分类、运营商、ICCID卡号段查询卡号信息，并进行套餐批量变更操作。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2．支持变更记录批量查询和导出。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44" name="Title 20"/>
              <p:cNvSpPr txBox="1"/>
              <p:nvPr/>
            </p:nvSpPr>
            <p:spPr bwMode="auto">
              <a:xfrm>
                <a:off x="8585215" y="4574794"/>
                <a:ext cx="1817277" cy="430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>
                <a:spAutoFit/>
              </a:bodyPr>
              <a:lstStyle>
                <a:lvl1pPr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zh-CN" altLang="en-US" sz="1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套餐变更</a:t>
                </a:r>
                <a:endParaRPr lang="zh-CN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3364230" y="697865"/>
            <a:ext cx="2340610" cy="1280160"/>
            <a:chOff x="5185" y="873"/>
            <a:chExt cx="3686" cy="2016"/>
          </a:xfrm>
        </p:grpSpPr>
        <p:grpSp>
          <p:nvGrpSpPr>
            <p:cNvPr id="46" name="组合 6"/>
            <p:cNvGrpSpPr/>
            <p:nvPr/>
          </p:nvGrpSpPr>
          <p:grpSpPr>
            <a:xfrm>
              <a:off x="5185" y="873"/>
              <a:ext cx="3686" cy="1455"/>
              <a:chOff x="3848" y="748"/>
              <a:chExt cx="3686" cy="1455"/>
            </a:xfrm>
          </p:grpSpPr>
          <p:sp>
            <p:nvSpPr>
              <p:cNvPr id="47" name="Flowchart: Connector 21"/>
              <p:cNvSpPr/>
              <p:nvPr/>
            </p:nvSpPr>
            <p:spPr>
              <a:xfrm>
                <a:off x="5300" y="748"/>
                <a:ext cx="782" cy="795"/>
              </a:xfrm>
              <a:prstGeom prst="diamond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 defTabSz="759460">
                  <a:defRPr/>
                </a:pPr>
                <a:endParaRPr lang="en-US" sz="15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48" name="Title 20"/>
              <p:cNvSpPr txBox="1"/>
              <p:nvPr/>
            </p:nvSpPr>
            <p:spPr bwMode="auto">
              <a:xfrm>
                <a:off x="3848" y="1695"/>
                <a:ext cx="3686" cy="5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>
                <a:spAutoFit/>
              </a:bodyPr>
              <a:lstStyle>
                <a:lvl1pPr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zh-CN" altLang="en-US" sz="1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产品配置</a:t>
                </a:r>
                <a:endParaRPr lang="zh-CN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49" name="Title 20"/>
            <p:cNvSpPr txBox="1"/>
            <p:nvPr/>
          </p:nvSpPr>
          <p:spPr bwMode="auto">
            <a:xfrm>
              <a:off x="5986" y="2453"/>
              <a:ext cx="2691" cy="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rIns="0" bIns="0" anchor="ctr">
              <a:spAutoFit/>
            </a:bodyPr>
            <a:lstStyle>
              <a:lvl1pPr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支持定义套餐产品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0" name="Line 3"/>
          <p:cNvSpPr>
            <a:spLocks noChangeShapeType="1"/>
          </p:cNvSpPr>
          <p:nvPr/>
        </p:nvSpPr>
        <p:spPr bwMode="auto">
          <a:xfrm>
            <a:off x="443230" y="553720"/>
            <a:ext cx="4836160" cy="8255"/>
          </a:xfrm>
          <a:prstGeom prst="line">
            <a:avLst/>
          </a:prstGeom>
          <a:noFill/>
          <a:ln w="12700" cap="flat" cmpd="sng">
            <a:solidFill>
              <a:schemeClr val="bg1">
                <a:lumMod val="50000"/>
              </a:schemeClr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p>
            <a:pPr algn="l" defTabSz="171450">
              <a:lnSpc>
                <a:spcPct val="100000"/>
              </a:lnSpc>
              <a:defRPr/>
            </a:pPr>
            <a:endParaRPr lang="es-ES" sz="500" b="0">
              <a:solidFill>
                <a:srgbClr val="000000"/>
              </a:solidFill>
              <a:latin typeface="Bebas" pitchFamily="2" charset="0"/>
              <a:ea typeface="微软雅黑" panose="020B0503020204020204" charset="-122"/>
              <a:sym typeface="Bebas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0">
        <p14:warp dir="in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3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THINKCELLSHAPEDONOTDELETE" val="thinkcellActiveDocDoNotDelete"/>
</p:tagLst>
</file>

<file path=ppt/tags/tag2.xml><?xml version="1.0" encoding="utf-8"?>
<p:tagLst xmlns:p="http://schemas.openxmlformats.org/presentationml/2006/main">
  <p:tag name="SELECTED" val="True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Lenovo 2015 Template">
  <a:themeElements>
    <a:clrScheme name="Lenovo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E96BAF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Lenovo 201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noAutofit/>
      </a:bodyPr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solidFill>
              <a:schemeClr val="tx2"/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3392</Words>
  <Application>WPS 演示</Application>
  <PresentationFormat>全屏显示(16:9)</PresentationFormat>
  <Paragraphs>529</Paragraphs>
  <Slides>36</Slides>
  <Notes>11</Notes>
  <HiddenSlides>0</HiddenSlides>
  <MMClips>0</MMClips>
  <ScaleCrop>false</ScaleCrop>
  <HeadingPairs>
    <vt:vector size="8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36</vt:i4>
      </vt:variant>
    </vt:vector>
  </HeadingPairs>
  <TitlesOfParts>
    <vt:vector size="65" baseType="lpstr">
      <vt:lpstr>Arial</vt:lpstr>
      <vt:lpstr>宋体</vt:lpstr>
      <vt:lpstr>Wingdings</vt:lpstr>
      <vt:lpstr>Calibri</vt:lpstr>
      <vt:lpstr>微软雅黑</vt:lpstr>
      <vt:lpstr>Arial</vt:lpstr>
      <vt:lpstr>黑体</vt:lpstr>
      <vt:lpstr>Times New Roman</vt:lpstr>
      <vt:lpstr>Bebas</vt:lpstr>
      <vt:lpstr>Calibri</vt:lpstr>
      <vt:lpstr>MS PGothic</vt:lpstr>
      <vt:lpstr>U.S. 101</vt:lpstr>
      <vt:lpstr>Roboto</vt:lpstr>
      <vt:lpstr>Open Sans Light</vt:lpstr>
      <vt:lpstr>Arial Unicode MS</vt:lpstr>
      <vt:lpstr>DIN-BoldItalic</vt:lpstr>
      <vt:lpstr>Century Gothic</vt:lpstr>
      <vt:lpstr>华康俪金黑W8(P)</vt:lpstr>
      <vt:lpstr>Lantinghei SC Demibold</vt:lpstr>
      <vt:lpstr>Lato Regular</vt:lpstr>
      <vt:lpstr>仿宋</vt:lpstr>
      <vt:lpstr>AMGDT</vt:lpstr>
      <vt:lpstr>Yu Gothic UI Light</vt:lpstr>
      <vt:lpstr>AmdtSymbols</vt:lpstr>
      <vt:lpstr>全新硬笔行书简</vt:lpstr>
      <vt:lpstr>Open Sans</vt:lpstr>
      <vt:lpstr>Segoe Print</vt:lpstr>
      <vt:lpstr>Office 主题​​</vt:lpstr>
      <vt:lpstr>1_Lenovo 2015 Template</vt:lpstr>
      <vt:lpstr>Think IoT  客户服务管理平台方案</vt:lpstr>
      <vt:lpstr>PowerPoint 演示文稿</vt:lpstr>
      <vt:lpstr>一、公司及ThinkIoT简介——联想懂的通信-Lenovo Connect</vt:lpstr>
      <vt:lpstr>PowerPoint 演示文稿</vt:lpstr>
      <vt:lpstr>需求场景</vt:lpstr>
      <vt:lpstr>PowerPoint 演示文稿</vt:lpstr>
      <vt:lpstr>平台应用功能 （面向物联网行业）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服务优势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平台应用功能 （面向车联网行业）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Lenovo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AOAC-PC</dc:title>
  <dc:creator>Windows 用户</dc:creator>
  <cp:lastModifiedBy>Jet17</cp:lastModifiedBy>
  <cp:revision>499</cp:revision>
  <dcterms:created xsi:type="dcterms:W3CDTF">2018-05-06T08:33:00Z</dcterms:created>
  <dcterms:modified xsi:type="dcterms:W3CDTF">2018-11-29T09:25:03Z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2052-10.1.0.7670</vt:lpwstr>
  </property>
  <property fmtid="{D5CDD505-2E9C-101B-9397-08002B2CF9AE}" pid="3" name="KSORubyTemplateID">
    <vt:lpwstr>13</vt:lpwstr>
  </property>
</Properties>
</file>